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77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3344" autoAdjust="0"/>
  </p:normalViewPr>
  <p:slideViewPr>
    <p:cSldViewPr snapToGrid="0">
      <p:cViewPr varScale="1">
        <p:scale>
          <a:sx n="99" d="100"/>
          <a:sy n="99" d="100"/>
        </p:scale>
        <p:origin x="-124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CC374-6D86-6C4D-BE14-A6A46EAD338E}" type="datetimeFigureOut">
              <a:rPr lang="fr-FR" smtClean="0"/>
              <a:t>17-05-26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5741D-0B47-DD4F-916C-D594D9D853A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30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u="sng" dirty="0" smtClean="0"/>
              <a:t>IASTA</a:t>
            </a:r>
            <a:r>
              <a:rPr lang="fr-FR" b="0" u="none" dirty="0" smtClean="0"/>
              <a:t>:</a:t>
            </a:r>
            <a:r>
              <a:rPr lang="fr-FR" b="0" u="none" baseline="0" dirty="0" smtClean="0"/>
              <a:t> </a:t>
            </a:r>
            <a:r>
              <a:rPr lang="fr-FR" b="0" u="none" dirty="0" smtClean="0"/>
              <a:t> Knight et al. (1983)</a:t>
            </a:r>
            <a:r>
              <a:rPr lang="fr-FR" b="0" u="none" baseline="0" dirty="0" smtClean="0"/>
              <a:t> and </a:t>
            </a:r>
            <a:r>
              <a:rPr lang="fr-FR" b="0" u="none" baseline="0" dirty="0" err="1" smtClean="0"/>
              <a:t>Addolorato</a:t>
            </a:r>
            <a:r>
              <a:rPr lang="fr-FR" b="0" u="none" baseline="0" dirty="0" smtClean="0"/>
              <a:t> et al. (1999)</a:t>
            </a:r>
            <a:r>
              <a:rPr lang="fr-FR" b="0" u="none" dirty="0" smtClean="0"/>
              <a:t> </a:t>
            </a:r>
            <a:r>
              <a:rPr lang="fr-FR" b="0" u="none" dirty="0" err="1" smtClean="0"/>
              <a:t>cut</a:t>
            </a:r>
            <a:r>
              <a:rPr lang="fr-FR" b="0" u="none" dirty="0" smtClean="0"/>
              <a:t> point 39-40, </a:t>
            </a:r>
            <a:r>
              <a:rPr lang="fr-FR" b="0" u="none" dirty="0" err="1" smtClean="0"/>
              <a:t>Kvaal</a:t>
            </a:r>
            <a:r>
              <a:rPr lang="fr-FR" b="0" u="none" dirty="0" smtClean="0"/>
              <a:t> et al. (2005) 54-55 </a:t>
            </a:r>
            <a:r>
              <a:rPr lang="fr-FR" b="0" u="none" dirty="0" err="1" smtClean="0"/>
              <a:t>cut</a:t>
            </a:r>
            <a:r>
              <a:rPr lang="fr-FR" b="0" u="none" dirty="0" smtClean="0"/>
              <a:t> point</a:t>
            </a:r>
          </a:p>
          <a:p>
            <a:r>
              <a:rPr lang="fr-FR" b="1" u="sng" dirty="0" smtClean="0"/>
              <a:t>BDI : </a:t>
            </a:r>
            <a:r>
              <a:rPr lang="fr-FR" b="0" u="none" dirty="0" smtClean="0"/>
              <a:t>0-10</a:t>
            </a:r>
            <a:r>
              <a:rPr lang="fr-FR" b="0" u="none" baseline="0" dirty="0" smtClean="0"/>
              <a:t> normal</a:t>
            </a:r>
          </a:p>
          <a:p>
            <a:r>
              <a:rPr lang="fr-FR" b="1" u="sng" baseline="0" dirty="0" smtClean="0"/>
              <a:t>PCS:</a:t>
            </a:r>
            <a:r>
              <a:rPr lang="fr-FR" b="0" u="none" baseline="0" dirty="0" smtClean="0"/>
              <a:t> score </a:t>
            </a:r>
            <a:r>
              <a:rPr lang="fr-FR" b="0" u="none" baseline="0" dirty="0" err="1" smtClean="0"/>
              <a:t>under</a:t>
            </a:r>
            <a:r>
              <a:rPr lang="fr-FR" b="0" u="none" baseline="0" dirty="0" smtClean="0"/>
              <a:t> 30 normal </a:t>
            </a:r>
            <a:r>
              <a:rPr lang="fr-FR" b="0" u="none" baseline="0" dirty="0" err="1" smtClean="0"/>
              <a:t>individual</a:t>
            </a:r>
            <a:endParaRPr lang="fr-FR" b="1" u="sng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741D-0B47-DD4F-916C-D594D9D853A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52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11069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33632"/>
            <a:ext cx="7772400" cy="402117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3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32957A-353A-45F3-9475-1FAA1D717549}" type="datetimeFigureOut">
              <a:rPr lang="fr-FR" smtClean="0"/>
              <a:t>17-05-25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228C1B-5659-42B3-80F0-67CBE560CC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26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32957A-353A-45F3-9475-1FAA1D717549}" type="datetimeFigureOut">
              <a:rPr lang="fr-FR" smtClean="0"/>
              <a:t>17-05-25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228C1B-5659-42B3-80F0-67CBE560CC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14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32957A-353A-45F3-9475-1FAA1D717549}" type="datetimeFigureOut">
              <a:rPr lang="fr-FR" smtClean="0"/>
              <a:t>17-05-25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228C1B-5659-42B3-80F0-67CBE560CC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29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32957A-353A-45F3-9475-1FAA1D717549}" type="datetimeFigureOut">
              <a:rPr lang="fr-FR" smtClean="0"/>
              <a:t>17-05-25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228C1B-5659-42B3-80F0-67CBE560CC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903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32957A-353A-45F3-9475-1FAA1D717549}" type="datetimeFigureOut">
              <a:rPr lang="fr-FR" smtClean="0"/>
              <a:t>17-05-25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228C1B-5659-42B3-80F0-67CBE560CC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5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32957A-353A-45F3-9475-1FAA1D717549}" type="datetimeFigureOut">
              <a:rPr lang="fr-FR" smtClean="0"/>
              <a:t>17-05-25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228C1B-5659-42B3-80F0-67CBE560CC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00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32957A-353A-45F3-9475-1FAA1D717549}" type="datetimeFigureOut">
              <a:rPr lang="fr-FR" smtClean="0"/>
              <a:t>17-05-25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228C1B-5659-42B3-80F0-67CBE560CC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1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32957A-353A-45F3-9475-1FAA1D717549}" type="datetimeFigureOut">
              <a:rPr lang="fr-FR" smtClean="0"/>
              <a:t>17-05-25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228C1B-5659-42B3-80F0-67CBE560CC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26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32957A-353A-45F3-9475-1FAA1D717549}" type="datetimeFigureOut">
              <a:rPr lang="fr-FR" smtClean="0"/>
              <a:t>17-05-25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228C1B-5659-42B3-80F0-67CBE560CC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6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32957A-353A-45F3-9475-1FAA1D717549}" type="datetimeFigureOut">
              <a:rPr lang="fr-FR" smtClean="0"/>
              <a:t>17-05-25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228C1B-5659-42B3-80F0-67CBE560CC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99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2AAEE75C-6225-4F9D-8173-F50D66432F0B" descr="33ADB0B5-3B58-4C38-8B5D-A7A49E9E069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2992" cy="682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6894" y="75013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94" y="227677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3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9AB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4914" y="1006459"/>
            <a:ext cx="7886700" cy="3103249"/>
          </a:xfrm>
        </p:spPr>
        <p:txBody>
          <a:bodyPr>
            <a:noAutofit/>
          </a:bodyPr>
          <a:lstStyle/>
          <a:p>
            <a:pPr algn="ctr"/>
            <a:r>
              <a:rPr lang="fr-FR" sz="6000" dirty="0"/>
              <a:t>L’effet modulateur de la préférence musicale sur la perception de la douleur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6894" y="4265725"/>
            <a:ext cx="7886700" cy="970259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Orelle Soyeux, </a:t>
            </a:r>
            <a:r>
              <a:rPr lang="fr-FR" dirty="0" err="1"/>
              <a:t>B.Sc</a:t>
            </a:r>
            <a:r>
              <a:rPr lang="fr-FR" dirty="0"/>
              <a:t> Neuroscience, mineur: musique, </a:t>
            </a:r>
            <a:r>
              <a:rPr lang="fr-FR" dirty="0" err="1"/>
              <a:t>Bishop’s</a:t>
            </a:r>
            <a:r>
              <a:rPr lang="fr-FR" dirty="0"/>
              <a:t> </a:t>
            </a:r>
            <a:r>
              <a:rPr lang="fr-FR" dirty="0" smtClean="0"/>
              <a:t>University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4630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416894" y="654285"/>
            <a:ext cx="7886700" cy="759551"/>
          </a:xfrm>
        </p:spPr>
        <p:txBody>
          <a:bodyPr/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9800" y="1425817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latin typeface="Calibri"/>
                <a:cs typeface="Calibri"/>
              </a:rPr>
              <a:t>Caractéristiques descriptives des participants</a:t>
            </a:r>
            <a:r>
              <a:rPr lang="fr-CA" sz="3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CA" sz="3200" dirty="0">
                <a:latin typeface="Calibri"/>
                <a:cs typeface="Calibri"/>
              </a:rPr>
              <a:t>(n=28)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050437"/>
              </p:ext>
            </p:extLst>
          </p:nvPr>
        </p:nvGraphicFramePr>
        <p:xfrm>
          <a:off x="958288" y="2006223"/>
          <a:ext cx="7244032" cy="391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2016"/>
                <a:gridCol w="3622016"/>
              </a:tblGrid>
              <a:tr h="489824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Calibri"/>
                          <a:cs typeface="Calibri"/>
                        </a:rPr>
                        <a:t>Variable </a:t>
                      </a:r>
                      <a:endParaRPr lang="en-CA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err="1" smtClean="0">
                          <a:latin typeface="Calibri"/>
                          <a:cs typeface="Calibri"/>
                        </a:rPr>
                        <a:t>Moyenne</a:t>
                      </a:r>
                      <a:r>
                        <a:rPr lang="en-CA" sz="2400" dirty="0" smtClean="0">
                          <a:latin typeface="Calibri"/>
                          <a:cs typeface="Calibri"/>
                        </a:rPr>
                        <a:t> (ÉT)</a:t>
                      </a:r>
                      <a:endParaRPr lang="en-CA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489824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err="1" smtClean="0">
                          <a:latin typeface="Calibri"/>
                          <a:cs typeface="Calibri"/>
                        </a:rPr>
                        <a:t>Âge</a:t>
                      </a:r>
                      <a:r>
                        <a:rPr lang="en-CA" sz="2400" dirty="0" smtClean="0">
                          <a:latin typeface="Calibri"/>
                          <a:cs typeface="Calibri"/>
                        </a:rPr>
                        <a:t> (</a:t>
                      </a:r>
                      <a:r>
                        <a:rPr lang="en-CA" sz="2400" dirty="0" err="1" smtClean="0">
                          <a:latin typeface="Calibri"/>
                          <a:cs typeface="Calibri"/>
                        </a:rPr>
                        <a:t>années</a:t>
                      </a:r>
                      <a:r>
                        <a:rPr lang="en-CA" sz="2400" dirty="0" smtClean="0">
                          <a:latin typeface="Calibri"/>
                          <a:cs typeface="Calibri"/>
                        </a:rPr>
                        <a:t>)</a:t>
                      </a:r>
                      <a:endParaRPr lang="en-CA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Calibri"/>
                          <a:cs typeface="Calibri"/>
                        </a:rPr>
                        <a:t>23.6 (5.0)</a:t>
                      </a:r>
                      <a:endParaRPr lang="en-CA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489824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 smtClean="0">
                          <a:latin typeface="Calibri"/>
                          <a:cs typeface="Calibri"/>
                        </a:rPr>
                        <a:t>Sexe (H/F)</a:t>
                      </a:r>
                      <a:endParaRPr lang="en-CA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 smtClean="0">
                          <a:latin typeface="Calibri"/>
                          <a:cs typeface="Calibri"/>
                        </a:rPr>
                        <a:t>9/19</a:t>
                      </a:r>
                      <a:endParaRPr lang="en-CA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489824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err="1" smtClean="0">
                          <a:latin typeface="Calibri"/>
                          <a:cs typeface="Calibri"/>
                        </a:rPr>
                        <a:t>Taille</a:t>
                      </a:r>
                      <a:r>
                        <a:rPr lang="en-CA" sz="2400" dirty="0" smtClean="0">
                          <a:latin typeface="Calibri"/>
                          <a:cs typeface="Calibri"/>
                        </a:rPr>
                        <a:t> (m)</a:t>
                      </a:r>
                      <a:endParaRPr lang="en-CA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Calibri"/>
                          <a:cs typeface="Calibri"/>
                        </a:rPr>
                        <a:t>1.7 (0.1)</a:t>
                      </a:r>
                      <a:endParaRPr lang="en-CA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489824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err="1" smtClean="0">
                          <a:latin typeface="Calibri"/>
                          <a:cs typeface="Calibri"/>
                        </a:rPr>
                        <a:t>Poids</a:t>
                      </a:r>
                      <a:r>
                        <a:rPr lang="en-CA" sz="2400" dirty="0" smtClean="0">
                          <a:latin typeface="Calibri"/>
                          <a:cs typeface="Calibri"/>
                        </a:rPr>
                        <a:t> (Kg)</a:t>
                      </a:r>
                      <a:endParaRPr lang="en-CA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Calibri"/>
                          <a:cs typeface="Calibri"/>
                        </a:rPr>
                        <a:t>66.7 (8.4)</a:t>
                      </a:r>
                      <a:endParaRPr lang="en-CA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489824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Calibri"/>
                          <a:cs typeface="Calibri"/>
                        </a:rPr>
                        <a:t>Trait </a:t>
                      </a:r>
                      <a:r>
                        <a:rPr lang="en-CA" sz="2400" dirty="0" err="1" smtClean="0">
                          <a:latin typeface="Calibri"/>
                          <a:cs typeface="Calibri"/>
                        </a:rPr>
                        <a:t>Anxiété</a:t>
                      </a:r>
                      <a:endParaRPr lang="en-CA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Calibri"/>
                          <a:cs typeface="Calibri"/>
                        </a:rPr>
                        <a:t>37.5 (11.1)</a:t>
                      </a:r>
                      <a:endParaRPr lang="en-CA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489824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err="1" smtClean="0">
                          <a:latin typeface="Calibri"/>
                          <a:cs typeface="Calibri"/>
                        </a:rPr>
                        <a:t>Dépression</a:t>
                      </a:r>
                      <a:r>
                        <a:rPr lang="en-CA" sz="2400" dirty="0" smtClean="0">
                          <a:latin typeface="Calibri"/>
                          <a:cs typeface="Calibri"/>
                        </a:rPr>
                        <a:t> (BDI)</a:t>
                      </a:r>
                      <a:endParaRPr lang="en-CA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Calibri"/>
                          <a:cs typeface="Calibri"/>
                        </a:rPr>
                        <a:t>5.4 (4.7)</a:t>
                      </a:r>
                      <a:endParaRPr lang="en-CA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489824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err="1" smtClean="0">
                          <a:latin typeface="Calibri"/>
                          <a:cs typeface="Calibri"/>
                        </a:rPr>
                        <a:t>Dramatisation</a:t>
                      </a:r>
                      <a:r>
                        <a:rPr lang="en-CA" sz="2400" baseline="0" dirty="0" smtClean="0">
                          <a:latin typeface="Calibri"/>
                          <a:cs typeface="Calibri"/>
                        </a:rPr>
                        <a:t> (</a:t>
                      </a:r>
                      <a:r>
                        <a:rPr lang="en-CA" sz="2400" dirty="0" smtClean="0">
                          <a:latin typeface="Calibri"/>
                          <a:cs typeface="Calibri"/>
                        </a:rPr>
                        <a:t>PCS)</a:t>
                      </a:r>
                      <a:endParaRPr lang="en-CA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Calibri"/>
                          <a:cs typeface="Calibri"/>
                        </a:rPr>
                        <a:t>18.3 (9.9)</a:t>
                      </a:r>
                      <a:endParaRPr lang="en-CA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555199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ÉT: 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Écart type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BDI: Beck Depression Inventory; 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PCS: Pain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Catastrophizing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Scale.</a:t>
            </a:r>
          </a:p>
        </p:txBody>
      </p:sp>
    </p:spTree>
    <p:extLst>
      <p:ext uri="{BB962C8B-B14F-4D97-AF65-F5344CB8AC3E}">
        <p14:creationId xmlns:p14="http://schemas.microsoft.com/office/powerpoint/2010/main" val="3555485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416894" y="654285"/>
            <a:ext cx="7886700" cy="759551"/>
          </a:xfrm>
        </p:spPr>
        <p:txBody>
          <a:bodyPr/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9800" y="142581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latin typeface="Calibri"/>
                <a:cs typeface="Calibri"/>
              </a:rPr>
              <a:t>Effet CPM</a:t>
            </a:r>
          </a:p>
          <a:p>
            <a:r>
              <a:rPr lang="fr-CA" sz="2800" dirty="0">
                <a:latin typeface="Calibri"/>
                <a:cs typeface="Calibri"/>
              </a:rPr>
              <a:t>D</a:t>
            </a:r>
            <a:r>
              <a:rPr lang="fr-CA" sz="2800" dirty="0" smtClean="0">
                <a:latin typeface="Calibri"/>
                <a:cs typeface="Calibri"/>
              </a:rPr>
              <a:t>ifférence </a:t>
            </a:r>
            <a:r>
              <a:rPr lang="fr-CA" sz="2800" b="1" dirty="0" smtClean="0">
                <a:latin typeface="Calibri"/>
                <a:cs typeface="Calibri"/>
              </a:rPr>
              <a:t>significative</a:t>
            </a:r>
            <a:endParaRPr lang="fr-CA" sz="2800" b="1" dirty="0">
              <a:latin typeface="Calibri"/>
              <a:cs typeface="Calibri"/>
            </a:endParaRPr>
          </a:p>
        </p:txBody>
      </p:sp>
      <p:pic>
        <p:nvPicPr>
          <p:cNvPr id="8" name="Image 7" descr="AVAP CPT frança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60" y="2344446"/>
            <a:ext cx="5632011" cy="451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35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416894" y="654285"/>
            <a:ext cx="7886700" cy="759551"/>
          </a:xfrm>
        </p:spPr>
        <p:txBody>
          <a:bodyPr/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9800" y="142581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Effet Musique Moins Aimée</a:t>
            </a:r>
            <a:r>
              <a:rPr lang="fr-FR" sz="3200" dirty="0" smtClean="0"/>
              <a:t>:</a:t>
            </a:r>
          </a:p>
          <a:p>
            <a:r>
              <a:rPr lang="fr-FR" sz="2800" b="1" dirty="0" smtClean="0"/>
              <a:t>Pas </a:t>
            </a:r>
            <a:r>
              <a:rPr lang="fr-FR" sz="2800" dirty="0" smtClean="0"/>
              <a:t>de différence significative</a:t>
            </a:r>
            <a:endParaRPr lang="fr-FR" sz="2800" b="1" dirty="0"/>
          </a:p>
        </p:txBody>
      </p:sp>
      <p:pic>
        <p:nvPicPr>
          <p:cNvPr id="7" name="Image 6" descr="AVAP MMA frança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43" y="2387459"/>
            <a:ext cx="5667291" cy="458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33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416894" y="654285"/>
            <a:ext cx="7886700" cy="759551"/>
          </a:xfrm>
        </p:spPr>
        <p:txBody>
          <a:bodyPr/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19800" y="142581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Effet Musique </a:t>
            </a:r>
            <a:r>
              <a:rPr lang="fr-FR" sz="3200" dirty="0" smtClean="0"/>
              <a:t>Préférée:</a:t>
            </a:r>
          </a:p>
          <a:p>
            <a:r>
              <a:rPr lang="fr-FR" sz="2800" b="1" dirty="0" smtClean="0"/>
              <a:t>Pas </a:t>
            </a:r>
            <a:r>
              <a:rPr lang="fr-FR" sz="2800" dirty="0" smtClean="0"/>
              <a:t>de différence significative</a:t>
            </a:r>
            <a:endParaRPr lang="fr-FR" sz="2800" b="1" dirty="0"/>
          </a:p>
        </p:txBody>
      </p:sp>
      <p:pic>
        <p:nvPicPr>
          <p:cNvPr id="7" name="Image 6" descr="AVAP MP frança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794" y="2394224"/>
            <a:ext cx="5641633" cy="446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91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416894" y="654285"/>
            <a:ext cx="7886700" cy="759551"/>
          </a:xfrm>
        </p:spPr>
        <p:txBody>
          <a:bodyPr/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19800" y="1346438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3 conditions Avant Après</a:t>
            </a:r>
            <a:endParaRPr lang="fr-FR" sz="3200" b="1" dirty="0"/>
          </a:p>
        </p:txBody>
      </p:sp>
      <p:pic>
        <p:nvPicPr>
          <p:cNvPr id="10" name="Image 9" descr="Capture d’écran 2017-05-26 à 23.41.5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6" b="4169"/>
          <a:stretch/>
        </p:blipFill>
        <p:spPr>
          <a:xfrm>
            <a:off x="1257260" y="1949808"/>
            <a:ext cx="5846900" cy="423313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063601" y="6085710"/>
            <a:ext cx="5106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cs typeface="Arial" panose="020B0604020202020204" pitchFamily="34" charset="0"/>
              </a:rPr>
              <a:t>CPM: Conditioned Pain Modulation; MMA: </a:t>
            </a:r>
            <a:r>
              <a:rPr lang="en-CA" b="1" dirty="0" err="1">
                <a:cs typeface="Arial" panose="020B0604020202020204" pitchFamily="34" charset="0"/>
              </a:rPr>
              <a:t>Musique</a:t>
            </a:r>
            <a:r>
              <a:rPr lang="en-CA" b="1" dirty="0">
                <a:cs typeface="Arial" panose="020B0604020202020204" pitchFamily="34" charset="0"/>
              </a:rPr>
              <a:t> </a:t>
            </a:r>
            <a:r>
              <a:rPr lang="en-CA" b="1" dirty="0" err="1">
                <a:cs typeface="Arial" panose="020B0604020202020204" pitchFamily="34" charset="0"/>
              </a:rPr>
              <a:t>Moins</a:t>
            </a:r>
            <a:r>
              <a:rPr lang="en-CA" b="1" dirty="0">
                <a:cs typeface="Arial" panose="020B0604020202020204" pitchFamily="34" charset="0"/>
              </a:rPr>
              <a:t> </a:t>
            </a:r>
            <a:r>
              <a:rPr lang="en-CA" b="1" dirty="0" err="1">
                <a:cs typeface="Arial" panose="020B0604020202020204" pitchFamily="34" charset="0"/>
              </a:rPr>
              <a:t>Aimée</a:t>
            </a:r>
            <a:r>
              <a:rPr lang="en-CA" b="1" dirty="0">
                <a:cs typeface="Arial" panose="020B0604020202020204" pitchFamily="34" charset="0"/>
              </a:rPr>
              <a:t>; MP: </a:t>
            </a:r>
            <a:r>
              <a:rPr lang="en-CA" b="1" dirty="0" err="1">
                <a:cs typeface="Arial" panose="020B0604020202020204" pitchFamily="34" charset="0"/>
              </a:rPr>
              <a:t>Musique</a:t>
            </a:r>
            <a:r>
              <a:rPr lang="en-CA" b="1" dirty="0">
                <a:cs typeface="Arial" panose="020B0604020202020204" pitchFamily="34" charset="0"/>
              </a:rPr>
              <a:t> </a:t>
            </a:r>
            <a:r>
              <a:rPr lang="en-CA" b="1" dirty="0" err="1" smtClean="0">
                <a:cs typeface="Arial" panose="020B0604020202020204" pitchFamily="34" charset="0"/>
              </a:rPr>
              <a:t>Préférée</a:t>
            </a:r>
            <a:endParaRPr lang="en-CA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03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416894" y="654285"/>
            <a:ext cx="7886700" cy="759551"/>
          </a:xfrm>
        </p:spPr>
        <p:txBody>
          <a:bodyPr/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9800" y="1425817"/>
            <a:ext cx="9144000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Deltas </a:t>
            </a:r>
            <a:r>
              <a:rPr lang="fr-FR" sz="3600" dirty="0"/>
              <a:t>de douleur:</a:t>
            </a:r>
          </a:p>
          <a:p>
            <a:endParaRPr lang="fr-FR" sz="1050" b="1" dirty="0"/>
          </a:p>
          <a:p>
            <a:r>
              <a:rPr lang="fr-FR" sz="2400" dirty="0"/>
              <a:t>Différence </a:t>
            </a:r>
            <a:r>
              <a:rPr lang="fr-FR" sz="2400" b="1" dirty="0"/>
              <a:t>significative </a:t>
            </a:r>
            <a:r>
              <a:rPr lang="fr-FR" sz="2400" dirty="0"/>
              <a:t>entre CPM et MMA; et CPM et MP</a:t>
            </a:r>
            <a:endParaRPr lang="fr-FR" sz="2400" dirty="0"/>
          </a:p>
        </p:txBody>
      </p:sp>
      <p:pic>
        <p:nvPicPr>
          <p:cNvPr id="8" name="Image 7" descr="delta pain frança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81" y="2501599"/>
            <a:ext cx="5680121" cy="435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416894" y="654285"/>
            <a:ext cx="7886700" cy="759551"/>
          </a:xfrm>
        </p:spPr>
        <p:txBody>
          <a:bodyPr/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9800" y="1425817"/>
            <a:ext cx="9144000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Intensité douleur Avant:</a:t>
            </a:r>
          </a:p>
          <a:p>
            <a:endParaRPr lang="fr-FR" sz="1050" b="1" dirty="0"/>
          </a:p>
          <a:p>
            <a:r>
              <a:rPr lang="fr-FR" sz="2000" dirty="0"/>
              <a:t>Différence </a:t>
            </a:r>
            <a:r>
              <a:rPr lang="fr-FR" sz="2000" b="1" dirty="0"/>
              <a:t>significative </a:t>
            </a:r>
            <a:r>
              <a:rPr lang="fr-FR" sz="2000" dirty="0"/>
              <a:t>entre CPM et MMA; entre CPM et MP ; et entre MMA et MP </a:t>
            </a:r>
            <a:endParaRPr lang="fr-FR" sz="2000" dirty="0"/>
          </a:p>
        </p:txBody>
      </p:sp>
      <p:pic>
        <p:nvPicPr>
          <p:cNvPr id="7" name="Image 6" descr="3 avant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596" y="2545067"/>
            <a:ext cx="4333056" cy="431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70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3362" y="1629116"/>
            <a:ext cx="7880231" cy="4998992"/>
          </a:xfrm>
        </p:spPr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fr-CA" dirty="0">
                <a:solidFill>
                  <a:srgbClr val="000000"/>
                </a:solidFill>
                <a:latin typeface="Calibri"/>
                <a:cs typeface="Calibri"/>
              </a:rPr>
              <a:t>Diminution </a:t>
            </a:r>
            <a:r>
              <a:rPr lang="fr-CA" b="1" dirty="0">
                <a:solidFill>
                  <a:srgbClr val="000000"/>
                </a:solidFill>
                <a:latin typeface="Calibri"/>
                <a:cs typeface="Calibri"/>
              </a:rPr>
              <a:t>importante</a:t>
            </a:r>
            <a:r>
              <a:rPr lang="fr-CA" dirty="0">
                <a:solidFill>
                  <a:srgbClr val="000000"/>
                </a:solidFill>
                <a:latin typeface="Calibri"/>
                <a:cs typeface="Calibri"/>
              </a:rPr>
              <a:t> de la perception de la douleur </a:t>
            </a:r>
            <a:r>
              <a:rPr lang="fr-CA" b="1" dirty="0">
                <a:solidFill>
                  <a:srgbClr val="000000"/>
                </a:solidFill>
                <a:latin typeface="Calibri"/>
                <a:cs typeface="Calibri"/>
              </a:rPr>
              <a:t>après</a:t>
            </a:r>
            <a:r>
              <a:rPr lang="fr-CA" dirty="0">
                <a:solidFill>
                  <a:srgbClr val="000000"/>
                </a:solidFill>
                <a:latin typeface="Calibri"/>
                <a:cs typeface="Calibri"/>
              </a:rPr>
              <a:t> le bain d’eau froide par rapport à avant le bain (CPM).</a:t>
            </a:r>
          </a:p>
          <a:p>
            <a:endParaRPr lang="fr-CA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fr-CA" b="1" dirty="0">
                <a:solidFill>
                  <a:srgbClr val="000000"/>
                </a:solidFill>
                <a:latin typeface="Calibri"/>
                <a:cs typeface="Calibri"/>
              </a:rPr>
              <a:t>PAS</a:t>
            </a:r>
            <a:r>
              <a:rPr lang="fr-CA" dirty="0">
                <a:solidFill>
                  <a:srgbClr val="000000"/>
                </a:solidFill>
                <a:latin typeface="Calibri"/>
                <a:cs typeface="Calibri"/>
              </a:rPr>
              <a:t> de diminution significative de la perception de la douleur après la phase de relaxation pendant la condition musicale par rapport à avant la phase de relaxation avec la musique </a:t>
            </a:r>
            <a:r>
              <a:rPr lang="fr-CA" b="1" dirty="0">
                <a:solidFill>
                  <a:srgbClr val="000000"/>
                </a:solidFill>
                <a:latin typeface="Calibri"/>
                <a:cs typeface="Calibri"/>
              </a:rPr>
              <a:t>moins aimée</a:t>
            </a:r>
            <a:r>
              <a:rPr lang="fr-CA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CA" b="1" dirty="0" smtClean="0">
                <a:solidFill>
                  <a:srgbClr val="000000"/>
                </a:solidFill>
                <a:latin typeface="Calibri"/>
                <a:cs typeface="Calibri"/>
              </a:rPr>
              <a:t>ET</a:t>
            </a:r>
            <a:r>
              <a:rPr lang="fr-CA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CA" dirty="0">
                <a:solidFill>
                  <a:srgbClr val="000000"/>
                </a:solidFill>
                <a:latin typeface="Calibri"/>
                <a:cs typeface="Calibri"/>
              </a:rPr>
              <a:t>avec la musique </a:t>
            </a:r>
            <a:r>
              <a:rPr lang="fr-CA" b="1" dirty="0">
                <a:solidFill>
                  <a:srgbClr val="000000"/>
                </a:solidFill>
                <a:latin typeface="Calibri"/>
                <a:cs typeface="Calibri"/>
              </a:rPr>
              <a:t>préférée</a:t>
            </a:r>
            <a:r>
              <a:rPr lang="fr-CA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lang="fr-CA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416894" y="654285"/>
            <a:ext cx="7886700" cy="759551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5261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7705" y="1475184"/>
            <a:ext cx="7905889" cy="5152924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fr-FR" b="1" dirty="0"/>
              <a:t>Premiers résultats </a:t>
            </a:r>
            <a:r>
              <a:rPr lang="fr-FR" dirty="0"/>
              <a:t>contraire à la littérature: style musical </a:t>
            </a:r>
            <a:r>
              <a:rPr lang="fr-FR" b="1" dirty="0"/>
              <a:t>moins aimé </a:t>
            </a:r>
            <a:r>
              <a:rPr lang="fr-FR" dirty="0"/>
              <a:t>et </a:t>
            </a:r>
            <a:r>
              <a:rPr lang="fr-FR" b="1" dirty="0"/>
              <a:t>préféré</a:t>
            </a:r>
            <a:r>
              <a:rPr lang="fr-FR" dirty="0"/>
              <a:t> ont un effet similaire sur la perception de la </a:t>
            </a:r>
            <a:r>
              <a:rPr lang="fr-FR" dirty="0" smtClean="0"/>
              <a:t>douleur (Av-</a:t>
            </a:r>
            <a:r>
              <a:rPr lang="fr-FR" dirty="0" err="1" smtClean="0"/>
              <a:t>Ap</a:t>
            </a:r>
            <a:r>
              <a:rPr lang="fr-FR" dirty="0" smtClean="0"/>
              <a:t> relaxation).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/>
              <a:t>Le style musical </a:t>
            </a:r>
            <a:r>
              <a:rPr lang="fr-FR" b="1" dirty="0"/>
              <a:t>préféré </a:t>
            </a:r>
            <a:r>
              <a:rPr lang="fr-FR" dirty="0"/>
              <a:t>semble diminuer le plus la perception de la douleur dès la </a:t>
            </a:r>
            <a:r>
              <a:rPr lang="fr-FR" b="1" dirty="0"/>
              <a:t>première stimulation thermique </a:t>
            </a:r>
            <a:r>
              <a:rPr lang="fr-FR" dirty="0"/>
              <a:t>durant la condition musicale: dès 2.20 min.</a:t>
            </a:r>
          </a:p>
          <a:p>
            <a:endParaRPr lang="fr-FR" dirty="0"/>
          </a:p>
        </p:txBody>
      </p:sp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416894" y="654285"/>
            <a:ext cx="7886700" cy="759551"/>
          </a:xfrm>
        </p:spPr>
        <p:txBody>
          <a:bodyPr/>
          <a:lstStyle/>
          <a:p>
            <a:r>
              <a:rPr lang="fr-FR" dirty="0" smtClean="0"/>
              <a:t>Discussion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2698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0309" y="1366004"/>
            <a:ext cx="8858605" cy="2238575"/>
          </a:xfrm>
        </p:spPr>
        <p:txBody>
          <a:bodyPr>
            <a:noAutofit/>
          </a:bodyPr>
          <a:lstStyle/>
          <a:p>
            <a:r>
              <a:rPr lang="fr-FR" sz="2400" dirty="0"/>
              <a:t>L’équipe du Labo douleur du Professeur Serge Marchand au CHUS </a:t>
            </a:r>
            <a:r>
              <a:rPr lang="fr-FR" sz="2400" dirty="0" smtClean="0"/>
              <a:t>Fleurimont</a:t>
            </a:r>
          </a:p>
          <a:p>
            <a:endParaRPr lang="fr-FR" sz="2400" dirty="0"/>
          </a:p>
          <a:p>
            <a:r>
              <a:rPr lang="fr-FR" sz="2400" dirty="0"/>
              <a:t>Stéphane </a:t>
            </a:r>
            <a:r>
              <a:rPr lang="fr-FR" sz="2400" dirty="0" err="1"/>
              <a:t>Guétin</a:t>
            </a:r>
            <a:r>
              <a:rPr lang="fr-FR" sz="2400" dirty="0"/>
              <a:t>, Ph-D, </a:t>
            </a:r>
            <a:r>
              <a:rPr lang="fr-FR" sz="2400" dirty="0" err="1"/>
              <a:t>Department</a:t>
            </a:r>
            <a:r>
              <a:rPr lang="fr-FR" sz="2400" dirty="0"/>
              <a:t> of </a:t>
            </a:r>
            <a:r>
              <a:rPr lang="fr-FR" sz="2400" dirty="0" err="1" smtClean="0"/>
              <a:t>Neurology</a:t>
            </a:r>
            <a:r>
              <a:rPr lang="fr-FR" sz="2400" dirty="0" smtClean="0"/>
              <a:t>; </a:t>
            </a:r>
            <a:r>
              <a:rPr lang="fr-FR" sz="2400" dirty="0"/>
              <a:t>Inserm </a:t>
            </a:r>
            <a:r>
              <a:rPr lang="fr-FR" sz="2400" dirty="0" smtClean="0"/>
              <a:t>U1061, Gui </a:t>
            </a:r>
            <a:r>
              <a:rPr lang="fr-FR" sz="2400" dirty="0"/>
              <a:t>de </a:t>
            </a:r>
            <a:r>
              <a:rPr lang="fr-FR" sz="2400" dirty="0" err="1"/>
              <a:t>Chauliac</a:t>
            </a:r>
            <a:r>
              <a:rPr lang="fr-FR" sz="2400" dirty="0"/>
              <a:t> University </a:t>
            </a:r>
            <a:r>
              <a:rPr lang="fr-FR" sz="2400" dirty="0" err="1"/>
              <a:t>Hospital</a:t>
            </a:r>
            <a:r>
              <a:rPr lang="fr-FR" sz="2400" dirty="0"/>
              <a:t> and Montpellier </a:t>
            </a:r>
            <a:r>
              <a:rPr lang="fr-FR" sz="2400" dirty="0" err="1"/>
              <a:t>School</a:t>
            </a:r>
            <a:r>
              <a:rPr lang="fr-FR" sz="2400" dirty="0"/>
              <a:t> of </a:t>
            </a:r>
            <a:r>
              <a:rPr lang="fr-FR" sz="2400" dirty="0" err="1"/>
              <a:t>Medicine</a:t>
            </a:r>
            <a:r>
              <a:rPr lang="fr-FR" sz="2400" dirty="0"/>
              <a:t>; </a:t>
            </a:r>
            <a:r>
              <a:rPr lang="fr-FR" sz="2400" dirty="0" smtClean="0"/>
              <a:t>et PDG de Music Care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416894" y="654285"/>
            <a:ext cx="7886700" cy="759551"/>
          </a:xfrm>
        </p:spPr>
        <p:txBody>
          <a:bodyPr/>
          <a:lstStyle/>
          <a:p>
            <a:r>
              <a:rPr lang="fr-FR" dirty="0" smtClean="0"/>
              <a:t>Remerciements</a:t>
            </a:r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0" y="3915991"/>
            <a:ext cx="9379430" cy="2942009"/>
            <a:chOff x="0" y="3535043"/>
            <a:chExt cx="9379430" cy="2942009"/>
          </a:xfrm>
        </p:grpSpPr>
        <p:pic>
          <p:nvPicPr>
            <p:cNvPr id="6" name="Image 5" descr="CRSNG logo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211" b="89474" l="5405" r="95270">
                          <a14:foregroundMark x1="74324" y1="61842" x2="74324" y2="61842"/>
                          <a14:foregroundMark x1="83108" y1="61842" x2="83108" y2="61842"/>
                          <a14:foregroundMark x1="61486" y1="61842" x2="61486" y2="61842"/>
                          <a14:foregroundMark x1="66892" y1="63158" x2="66892" y2="63158"/>
                          <a14:foregroundMark x1="52703" y1="63158" x2="52703" y2="63158"/>
                          <a14:foregroundMark x1="48649" y1="44737" x2="48649" y2="44737"/>
                          <a14:foregroundMark x1="57432" y1="42105" x2="57432" y2="42105"/>
                          <a14:foregroundMark x1="69595" y1="44737" x2="69595" y2="44737"/>
                          <a14:foregroundMark x1="74324" y1="42105" x2="74324" y2="42105"/>
                          <a14:foregroundMark x1="85135" y1="42105" x2="85135" y2="421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6345" y="3682236"/>
              <a:ext cx="1879600" cy="965200"/>
            </a:xfrm>
            <a:prstGeom prst="rect">
              <a:avLst/>
            </a:prstGeom>
          </p:spPr>
        </p:pic>
        <p:pic>
          <p:nvPicPr>
            <p:cNvPr id="7" name="Image 6" descr="logo Ude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609" y="5333243"/>
              <a:ext cx="5285821" cy="949240"/>
            </a:xfrm>
            <a:prstGeom prst="rect">
              <a:avLst/>
            </a:prstGeom>
          </p:spPr>
        </p:pic>
        <p:pic>
          <p:nvPicPr>
            <p:cNvPr id="8" name="Image 7" descr="logo BU transparent purpl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36" y="3538228"/>
              <a:ext cx="3674043" cy="1253215"/>
            </a:xfrm>
            <a:prstGeom prst="rect">
              <a:avLst/>
            </a:prstGeom>
          </p:spPr>
        </p:pic>
        <p:pic>
          <p:nvPicPr>
            <p:cNvPr id="9" name="Image 8" descr="logo music care transparent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1289" y="3535043"/>
              <a:ext cx="2591056" cy="1256400"/>
            </a:xfrm>
            <a:prstGeom prst="rect">
              <a:avLst/>
            </a:prstGeom>
          </p:spPr>
        </p:pic>
        <p:pic>
          <p:nvPicPr>
            <p:cNvPr id="10" name="Image 9" descr="logo centre de recherche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3652"/>
              <a:ext cx="4456276" cy="132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0576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6894" y="2276770"/>
            <a:ext cx="7886700" cy="3905764"/>
          </a:xfrm>
        </p:spPr>
        <p:txBody>
          <a:bodyPr>
            <a:noAutofit/>
          </a:bodyPr>
          <a:lstStyle/>
          <a:p>
            <a:pPr marL="342900" indent="-342900" algn="just">
              <a:spcAft>
                <a:spcPts val="600"/>
              </a:spcAft>
              <a:buFont typeface="Arial"/>
              <a:buChar char="•"/>
            </a:pPr>
            <a:r>
              <a:rPr lang="fr-FR" sz="2000" dirty="0">
                <a:latin typeface="Calibri"/>
                <a:cs typeface="Calibri"/>
              </a:rPr>
              <a:t>Musicothérapie module les composantes psychophysiologiques de la douleur:</a:t>
            </a:r>
          </a:p>
          <a:p>
            <a:pPr algn="just"/>
            <a:endParaRPr lang="fr-FR" sz="800" dirty="0">
              <a:latin typeface="Calibri"/>
              <a:cs typeface="Calibri"/>
            </a:endParaRPr>
          </a:p>
          <a:p>
            <a:pPr marL="742950" lvl="1" indent="-285750" algn="just">
              <a:spcAft>
                <a:spcPts val="600"/>
              </a:spcAft>
              <a:buFont typeface="Wingdings" charset="2"/>
              <a:buChar char="v"/>
            </a:pPr>
            <a:r>
              <a:rPr lang="fr-FR" sz="2000" dirty="0" err="1">
                <a:latin typeface="Calibri"/>
                <a:cs typeface="Calibri"/>
              </a:rPr>
              <a:t>Reduit</a:t>
            </a:r>
            <a:r>
              <a:rPr lang="fr-FR" sz="2000" dirty="0">
                <a:latin typeface="Calibri"/>
                <a:cs typeface="Calibri"/>
              </a:rPr>
              <a:t> </a:t>
            </a:r>
            <a:r>
              <a:rPr lang="fr-FR" sz="2000" b="1" dirty="0">
                <a:latin typeface="Calibri"/>
                <a:cs typeface="Calibri"/>
              </a:rPr>
              <a:t>anxiété, stress, inconfort</a:t>
            </a:r>
            <a:r>
              <a:rPr lang="fr-FR" sz="2000" b="1" baseline="30000" dirty="0">
                <a:latin typeface="Calibri"/>
                <a:cs typeface="Calibri"/>
              </a:rPr>
              <a:t>1</a:t>
            </a:r>
          </a:p>
          <a:p>
            <a:pPr marL="742950" lvl="1" indent="-285750" algn="just">
              <a:spcAft>
                <a:spcPts val="600"/>
              </a:spcAft>
              <a:buFont typeface="Wingdings" charset="2"/>
              <a:buChar char="v"/>
            </a:pPr>
            <a:endParaRPr lang="fr-FR" sz="800" dirty="0">
              <a:latin typeface="Calibri"/>
              <a:cs typeface="Calibri"/>
            </a:endParaRPr>
          </a:p>
          <a:p>
            <a:pPr marL="742950" lvl="1" indent="-285750" algn="just">
              <a:spcAft>
                <a:spcPts val="600"/>
              </a:spcAft>
              <a:buFont typeface="Wingdings" charset="2"/>
              <a:buChar char="v"/>
            </a:pPr>
            <a:r>
              <a:rPr lang="fr-FR" sz="2000" dirty="0">
                <a:latin typeface="Calibri"/>
                <a:cs typeface="Calibri"/>
              </a:rPr>
              <a:t>Applications cliniques: </a:t>
            </a:r>
            <a:r>
              <a:rPr lang="fr-FR" sz="2000" b="1" dirty="0">
                <a:latin typeface="Calibri"/>
                <a:cs typeface="Calibri"/>
              </a:rPr>
              <a:t>accouchement</a:t>
            </a:r>
            <a:r>
              <a:rPr lang="fr-FR" sz="2000" b="1" baseline="30000" dirty="0">
                <a:latin typeface="Calibri"/>
                <a:cs typeface="Calibri"/>
              </a:rPr>
              <a:t>2-3</a:t>
            </a:r>
            <a:r>
              <a:rPr lang="fr-FR" sz="2000" dirty="0">
                <a:latin typeface="Calibri"/>
                <a:cs typeface="Calibri"/>
              </a:rPr>
              <a:t> ;</a:t>
            </a:r>
            <a:r>
              <a:rPr lang="fr-CA" sz="2000" dirty="0">
                <a:latin typeface="Calibri"/>
                <a:cs typeface="Calibri"/>
              </a:rPr>
              <a:t> </a:t>
            </a:r>
            <a:r>
              <a:rPr lang="fr-CA" sz="2000" b="1" dirty="0">
                <a:latin typeface="Calibri"/>
                <a:cs typeface="Calibri"/>
              </a:rPr>
              <a:t>anesthésie et réanimation</a:t>
            </a:r>
            <a:r>
              <a:rPr lang="fr-CA" sz="2000" dirty="0">
                <a:latin typeface="Calibri"/>
                <a:cs typeface="Calibri"/>
              </a:rPr>
              <a:t>; </a:t>
            </a:r>
            <a:r>
              <a:rPr lang="fr-CA" sz="2000" b="1" dirty="0">
                <a:latin typeface="Calibri"/>
                <a:cs typeface="Calibri"/>
              </a:rPr>
              <a:t>cardiologie</a:t>
            </a:r>
            <a:r>
              <a:rPr lang="fr-CA" sz="2000" dirty="0">
                <a:latin typeface="Calibri"/>
                <a:cs typeface="Calibri"/>
              </a:rPr>
              <a:t>-pose de cathéter</a:t>
            </a:r>
            <a:r>
              <a:rPr lang="fr-FR" sz="2000" b="1" baseline="30000" dirty="0">
                <a:latin typeface="Calibri"/>
                <a:cs typeface="Calibri"/>
              </a:rPr>
              <a:t>4</a:t>
            </a:r>
            <a:r>
              <a:rPr lang="fr-CA" sz="2000" dirty="0">
                <a:latin typeface="Calibri"/>
                <a:cs typeface="Calibri"/>
              </a:rPr>
              <a:t> </a:t>
            </a:r>
          </a:p>
          <a:p>
            <a:pPr marL="742950" lvl="1" indent="-285750" algn="just">
              <a:spcAft>
                <a:spcPts val="600"/>
              </a:spcAft>
              <a:buFont typeface="Wingdings" charset="2"/>
              <a:buChar char="v"/>
            </a:pPr>
            <a:endParaRPr lang="fr-CA" sz="800" dirty="0">
              <a:latin typeface="Calibri"/>
              <a:cs typeface="Calibri"/>
            </a:endParaRPr>
          </a:p>
          <a:p>
            <a:pPr marL="742950" lvl="1" indent="-285750" algn="just">
              <a:spcAft>
                <a:spcPts val="600"/>
              </a:spcAft>
              <a:buFont typeface="Wingdings" charset="2"/>
              <a:buChar char="v"/>
            </a:pPr>
            <a:r>
              <a:rPr lang="fr-CA" sz="2000" dirty="0">
                <a:latin typeface="Calibri"/>
                <a:cs typeface="Calibri"/>
              </a:rPr>
              <a:t>Prise en charge de la </a:t>
            </a:r>
            <a:r>
              <a:rPr lang="fr-CA" sz="2000" b="1" dirty="0">
                <a:latin typeface="Calibri"/>
                <a:cs typeface="Calibri"/>
              </a:rPr>
              <a:t>douleur chronique</a:t>
            </a:r>
            <a:r>
              <a:rPr lang="fr-CA" sz="2000" dirty="0">
                <a:latin typeface="Calibri"/>
                <a:cs typeface="Calibri"/>
              </a:rPr>
              <a:t>: réduit douleur et composantes associées (</a:t>
            </a:r>
            <a:r>
              <a:rPr lang="fr-CA" sz="2000" b="1" dirty="0">
                <a:latin typeface="Calibri"/>
                <a:cs typeface="Calibri"/>
              </a:rPr>
              <a:t>anxiété, dépression et qualité de vie)</a:t>
            </a:r>
            <a:r>
              <a:rPr lang="fr-CA" sz="2000" b="1" baseline="30000" dirty="0">
                <a:latin typeface="Calibri"/>
                <a:cs typeface="Calibri"/>
              </a:rPr>
              <a:t>5-6</a:t>
            </a:r>
            <a:r>
              <a:rPr lang="fr-CA" sz="2000" b="1" dirty="0">
                <a:latin typeface="Calibri"/>
                <a:cs typeface="Calibri"/>
              </a:rPr>
              <a:t> </a:t>
            </a:r>
          </a:p>
          <a:p>
            <a:pPr marL="742950" lvl="1" indent="-285750" algn="just">
              <a:spcAft>
                <a:spcPts val="600"/>
              </a:spcAft>
              <a:buFont typeface="Wingdings" charset="2"/>
              <a:buChar char="v"/>
            </a:pPr>
            <a:endParaRPr lang="fr-CA" sz="800" dirty="0">
              <a:latin typeface="Calibri"/>
              <a:cs typeface="Calibri"/>
            </a:endParaRPr>
          </a:p>
          <a:p>
            <a:pPr marL="742950" lvl="1" indent="-285750" algn="just">
              <a:spcAft>
                <a:spcPts val="600"/>
              </a:spcAft>
              <a:buFont typeface="Wingdings" charset="2"/>
              <a:buChar char="v"/>
            </a:pPr>
            <a:r>
              <a:rPr lang="fr-CA" sz="2000" dirty="0">
                <a:latin typeface="Calibri"/>
                <a:cs typeface="Calibri"/>
              </a:rPr>
              <a:t>Gestion de la </a:t>
            </a:r>
            <a:r>
              <a:rPr lang="fr-CA" sz="2000" b="1" dirty="0">
                <a:latin typeface="Calibri"/>
                <a:cs typeface="Calibri"/>
              </a:rPr>
              <a:t>douleur en soins </a:t>
            </a:r>
            <a:r>
              <a:rPr lang="fr-CA" sz="2000" b="1" dirty="0" smtClean="0">
                <a:latin typeface="Calibri"/>
                <a:cs typeface="Calibri"/>
              </a:rPr>
              <a:t>palliatifs</a:t>
            </a:r>
            <a:r>
              <a:rPr lang="fr-FR" sz="2000" b="1" baseline="30000" dirty="0" smtClean="0">
                <a:latin typeface="Calibri"/>
                <a:cs typeface="Calibri"/>
              </a:rPr>
              <a:t>6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416894" y="654285"/>
            <a:ext cx="7886700" cy="759551"/>
          </a:xfrm>
        </p:spPr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19312" y="1425817"/>
            <a:ext cx="7811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L’effet de la musicothérapie sur la douleur</a:t>
            </a:r>
            <a:endParaRPr lang="fr-FR" sz="2800" dirty="0"/>
          </a:p>
        </p:txBody>
      </p:sp>
      <p:sp>
        <p:nvSpPr>
          <p:cNvPr id="8" name="Rectangle 7"/>
          <p:cNvSpPr/>
          <p:nvPr/>
        </p:nvSpPr>
        <p:spPr>
          <a:xfrm>
            <a:off x="237361" y="6211669"/>
            <a:ext cx="8759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1: </a:t>
            </a:r>
            <a:r>
              <a:rPr lang="fr-FR" dirty="0">
                <a:cs typeface="Palatino Linotype"/>
              </a:rPr>
              <a:t>Stanley, 1986; 2:</a:t>
            </a:r>
            <a:r>
              <a:rPr lang="fr-CA" dirty="0"/>
              <a:t> </a:t>
            </a:r>
            <a:r>
              <a:rPr lang="fr-CA" dirty="0" err="1"/>
              <a:t>Phumdoung</a:t>
            </a:r>
            <a:r>
              <a:rPr lang="fr-CA" dirty="0"/>
              <a:t> &amp; Good, 2003; 3: Robinson, 2002; 4: </a:t>
            </a:r>
            <a:r>
              <a:rPr lang="fr-CA" dirty="0" err="1"/>
              <a:t>Kollner</a:t>
            </a:r>
            <a:r>
              <a:rPr lang="fr-CA" dirty="0"/>
              <a:t> &amp; </a:t>
            </a:r>
            <a:r>
              <a:rPr lang="fr-CA" dirty="0" err="1"/>
              <a:t>Bernardy</a:t>
            </a:r>
            <a:r>
              <a:rPr lang="fr-CA" dirty="0"/>
              <a:t>, 2006; 5: Beck, 1991; 6: Zimmerman </a:t>
            </a:r>
            <a:r>
              <a:rPr lang="fr-CA" i="1" dirty="0"/>
              <a:t>et al.</a:t>
            </a:r>
            <a:r>
              <a:rPr lang="fr-CA" dirty="0"/>
              <a:t>, 1989; 6: </a:t>
            </a:r>
            <a:r>
              <a:rPr lang="fr-CA" dirty="0" err="1"/>
              <a:t>Halstead</a:t>
            </a:r>
            <a:r>
              <a:rPr lang="fr-CA" dirty="0"/>
              <a:t> &amp; Roscoe, 2002.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6432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7705" y="1706082"/>
            <a:ext cx="7905889" cy="492202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CA" dirty="0" err="1">
                <a:latin typeface="Calibri"/>
                <a:cs typeface="Calibri"/>
              </a:rPr>
              <a:t>Guetin</a:t>
            </a:r>
            <a:r>
              <a:rPr lang="en-CA" dirty="0">
                <a:latin typeface="Calibri"/>
                <a:cs typeface="Calibri"/>
              </a:rPr>
              <a:t> S &amp; al. (2016) A patient-controlled, smartphone-based music intervention to reduce pain—A multi-center observational study of patients with chronic pain. </a:t>
            </a:r>
            <a:r>
              <a:rPr lang="en-CA" i="1" dirty="0">
                <a:latin typeface="Calibri"/>
                <a:cs typeface="Calibri"/>
              </a:rPr>
              <a:t>European journal of integrative medicine In Press</a:t>
            </a:r>
            <a:r>
              <a:rPr lang="en-CA" dirty="0">
                <a:latin typeface="Calibri"/>
                <a:cs typeface="Calibri"/>
              </a:rPr>
              <a:t>.</a:t>
            </a:r>
          </a:p>
          <a:p>
            <a:endParaRPr lang="en-CA" dirty="0">
              <a:latin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CA" dirty="0">
                <a:latin typeface="Calibri"/>
                <a:cs typeface="Calibri"/>
              </a:rPr>
              <a:t>Roy M, </a:t>
            </a:r>
            <a:r>
              <a:rPr lang="en-CA" dirty="0" err="1">
                <a:latin typeface="Calibri"/>
                <a:cs typeface="Calibri"/>
              </a:rPr>
              <a:t>Peretz</a:t>
            </a:r>
            <a:r>
              <a:rPr lang="en-CA" dirty="0">
                <a:latin typeface="Calibri"/>
                <a:cs typeface="Calibri"/>
              </a:rPr>
              <a:t> I, </a:t>
            </a:r>
            <a:r>
              <a:rPr lang="en-CA" dirty="0" err="1">
                <a:latin typeface="Calibri"/>
                <a:cs typeface="Calibri"/>
              </a:rPr>
              <a:t>Rainville</a:t>
            </a:r>
            <a:r>
              <a:rPr lang="en-CA" dirty="0">
                <a:latin typeface="Calibri"/>
                <a:cs typeface="Calibri"/>
              </a:rPr>
              <a:t> P (2008) Emotional valence contributes to music-induced analgesia. </a:t>
            </a:r>
            <a:r>
              <a:rPr lang="en-CA" i="1" dirty="0">
                <a:latin typeface="Calibri"/>
                <a:cs typeface="Calibri"/>
              </a:rPr>
              <a:t>Pain</a:t>
            </a:r>
            <a:r>
              <a:rPr lang="en-CA" dirty="0">
                <a:latin typeface="Calibri"/>
                <a:cs typeface="Calibri"/>
              </a:rPr>
              <a:t>, </a:t>
            </a:r>
            <a:r>
              <a:rPr lang="en-CA" i="1" dirty="0">
                <a:latin typeface="Calibri"/>
                <a:cs typeface="Calibri"/>
              </a:rPr>
              <a:t>134</a:t>
            </a:r>
            <a:r>
              <a:rPr lang="en-CA" dirty="0">
                <a:latin typeface="Calibri"/>
                <a:cs typeface="Calibri"/>
              </a:rPr>
              <a:t> (1-2),140-147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416894" y="654285"/>
            <a:ext cx="7886700" cy="759551"/>
          </a:xfrm>
        </p:spPr>
        <p:txBody>
          <a:bodyPr/>
          <a:lstStyle/>
          <a:p>
            <a:r>
              <a:rPr lang="fr-FR" dirty="0" smtClean="0"/>
              <a:t>Références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0386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6894" y="2276770"/>
            <a:ext cx="7886700" cy="3366590"/>
          </a:xfrm>
        </p:spPr>
        <p:txBody>
          <a:bodyPr>
            <a:noAutofit/>
          </a:bodyPr>
          <a:lstStyle/>
          <a:p>
            <a:pPr marL="342900" indent="-342900" algn="just">
              <a:spcAft>
                <a:spcPts val="600"/>
              </a:spcAft>
              <a:buFont typeface="Arial"/>
              <a:buChar char="•"/>
            </a:pPr>
            <a:r>
              <a:rPr lang="fr-FR" sz="2000" dirty="0"/>
              <a:t>Définition </a:t>
            </a:r>
            <a:r>
              <a:rPr lang="fr-FR" sz="2000" b="1" dirty="0"/>
              <a:t>Musicothérapie</a:t>
            </a:r>
            <a:r>
              <a:rPr lang="fr-FR" sz="2000" dirty="0"/>
              <a:t>: </a:t>
            </a:r>
            <a:r>
              <a:rPr lang="fr-CA" sz="2000" dirty="0"/>
              <a:t>présence d’un musicien professionnel formé et impliqué dans le processus thérapeutique. </a:t>
            </a:r>
            <a:endParaRPr lang="fr-FR" sz="2000" dirty="0"/>
          </a:p>
          <a:p>
            <a:pPr marL="708660" lvl="1" indent="-3429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CA" sz="2000" b="1" dirty="0"/>
              <a:t>Active</a:t>
            </a:r>
            <a:r>
              <a:rPr lang="fr-CA" sz="2000" dirty="0"/>
              <a:t>: patient et thérapeute jouent de la musique ensemble </a:t>
            </a:r>
          </a:p>
          <a:p>
            <a:pPr marL="708660" lvl="1" indent="-3429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CA" sz="2000" b="1" dirty="0"/>
              <a:t>Réceptive</a:t>
            </a:r>
            <a:r>
              <a:rPr lang="fr-CA" sz="2000" dirty="0"/>
              <a:t>: patient écoute de la musique fournie par le thérapeute.</a:t>
            </a:r>
          </a:p>
          <a:p>
            <a:pPr marL="365760" lvl="1" indent="0" algn="just">
              <a:spcAft>
                <a:spcPts val="600"/>
              </a:spcAft>
              <a:buNone/>
            </a:pPr>
            <a:endParaRPr lang="fr-FR" sz="2000" dirty="0"/>
          </a:p>
          <a:p>
            <a:pPr marL="342900" indent="-342900" algn="just">
              <a:spcAft>
                <a:spcPts val="600"/>
              </a:spcAft>
              <a:buFont typeface="Arial"/>
              <a:buChar char="•"/>
            </a:pPr>
            <a:r>
              <a:rPr lang="fr-FR" sz="2000" b="1" dirty="0"/>
              <a:t>Utilisation clinique </a:t>
            </a:r>
            <a:r>
              <a:rPr lang="fr-FR" sz="2000" dirty="0"/>
              <a:t>de Music Care®</a:t>
            </a:r>
          </a:p>
          <a:p>
            <a:pPr marL="708660" lvl="1" indent="-3429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2000" dirty="0"/>
              <a:t>Musicothérapie </a:t>
            </a:r>
            <a:r>
              <a:rPr lang="fr-FR" sz="2000" b="1" dirty="0"/>
              <a:t>réceptive </a:t>
            </a:r>
          </a:p>
          <a:p>
            <a:pPr marL="708660" lvl="1" indent="-3429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2000" dirty="0"/>
              <a:t>Choix du style musical qu’ils préfèrent possible</a:t>
            </a:r>
            <a:r>
              <a:rPr lang="fr-FR" sz="2000" baseline="30000" dirty="0"/>
              <a:t>1</a:t>
            </a:r>
          </a:p>
          <a:p>
            <a:pPr marL="0" indent="0" algn="just">
              <a:spcAft>
                <a:spcPts val="600"/>
              </a:spcAft>
              <a:buNone/>
            </a:pPr>
            <a:endParaRPr lang="en-CA" sz="1800" dirty="0">
              <a:latin typeface="Arial"/>
              <a:cs typeface="Arial"/>
            </a:endParaRPr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416894" y="654285"/>
            <a:ext cx="7886700" cy="759551"/>
          </a:xfrm>
        </p:spPr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19312" y="1425817"/>
            <a:ext cx="7811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Music Care® et la musicothérapie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696037" y="6387156"/>
            <a:ext cx="782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dirty="0" smtClean="0"/>
              <a:t>1</a:t>
            </a:r>
            <a:r>
              <a:rPr lang="fr-FR" dirty="0"/>
              <a:t>: Roy </a:t>
            </a:r>
            <a:r>
              <a:rPr lang="fr-FR" i="1" dirty="0"/>
              <a:t>et al.</a:t>
            </a:r>
            <a:r>
              <a:rPr lang="fr-FR" dirty="0"/>
              <a:t>, </a:t>
            </a:r>
            <a:r>
              <a:rPr lang="fr-FR" dirty="0" smtClean="0"/>
              <a:t>2008.</a:t>
            </a:r>
            <a:endParaRPr lang="en-CA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6325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spcAft>
                <a:spcPts val="600"/>
              </a:spcAft>
              <a:buFont typeface="Arial"/>
              <a:buChar char="•"/>
            </a:pPr>
            <a:r>
              <a:rPr lang="fr-FR" sz="2000" dirty="0">
                <a:latin typeface="Calibri"/>
                <a:cs typeface="Calibri"/>
              </a:rPr>
              <a:t>Mécanisme d’action de la musicothérapie sur la douleur: </a:t>
            </a:r>
            <a:r>
              <a:rPr lang="fr-FR" sz="2000" b="1" dirty="0">
                <a:latin typeface="Calibri"/>
                <a:cs typeface="Calibri"/>
              </a:rPr>
              <a:t>Inconnu</a:t>
            </a:r>
          </a:p>
          <a:p>
            <a:pPr marL="342900" indent="-342900" algn="just">
              <a:spcAft>
                <a:spcPts val="600"/>
              </a:spcAft>
              <a:buFont typeface="Arial"/>
              <a:buChar char="•"/>
            </a:pPr>
            <a:endParaRPr lang="fr-FR" sz="2000" b="1" dirty="0">
              <a:latin typeface="Calibri"/>
              <a:cs typeface="Calibri"/>
            </a:endParaRPr>
          </a:p>
          <a:p>
            <a:pPr marL="342900" indent="-342900" algn="just">
              <a:spcAft>
                <a:spcPts val="600"/>
              </a:spcAft>
              <a:buFont typeface="Arial"/>
              <a:buChar char="•"/>
            </a:pPr>
            <a:r>
              <a:rPr lang="fr-FR" sz="2000" dirty="0">
                <a:latin typeface="Calibri"/>
                <a:cs typeface="Calibri"/>
              </a:rPr>
              <a:t>Mécanismes inhibiteurs de douleur endogène: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2000" dirty="0" err="1">
                <a:latin typeface="Calibri"/>
                <a:cs typeface="Calibri"/>
              </a:rPr>
              <a:t>Conditioned</a:t>
            </a:r>
            <a:r>
              <a:rPr lang="fr-FR" sz="2000" dirty="0">
                <a:latin typeface="Calibri"/>
                <a:cs typeface="Calibri"/>
              </a:rPr>
              <a:t> Pain Modulation (CPM):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2000" dirty="0">
                <a:latin typeface="Calibri"/>
                <a:cs typeface="Calibri"/>
              </a:rPr>
              <a:t>Voies sérotoninergiques et noradrénergiques descendantes</a:t>
            </a:r>
            <a:r>
              <a:rPr lang="fr-FR" sz="2000" baseline="30000" dirty="0">
                <a:latin typeface="Calibri"/>
                <a:cs typeface="Calibri"/>
              </a:rPr>
              <a:t>1</a:t>
            </a:r>
          </a:p>
          <a:p>
            <a:endParaRPr lang="fr-FR" dirty="0"/>
          </a:p>
        </p:txBody>
      </p:sp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416894" y="654285"/>
            <a:ext cx="7886700" cy="759551"/>
          </a:xfrm>
        </p:spPr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19312" y="1425817"/>
            <a:ext cx="7811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Musicothérapie et douleur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696037" y="6387156"/>
            <a:ext cx="782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1: </a:t>
            </a:r>
            <a:r>
              <a:rPr lang="fr-FR" dirty="0" err="1" smtClean="0"/>
              <a:t>Millan</a:t>
            </a:r>
            <a:r>
              <a:rPr lang="fr-FR" dirty="0" smtClean="0"/>
              <a:t>, 2002.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3609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416894" y="654285"/>
            <a:ext cx="7886700" cy="759551"/>
          </a:xfrm>
        </p:spPr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19312" y="1425817"/>
            <a:ext cx="7811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Cycle en U de Music Care</a:t>
            </a:r>
            <a:r>
              <a:rPr lang="fr-FR" sz="2800" dirty="0" smtClean="0"/>
              <a:t>®</a:t>
            </a:r>
            <a:endParaRPr lang="fr-FR" sz="2800" dirty="0"/>
          </a:p>
        </p:txBody>
      </p:sp>
      <p:pic>
        <p:nvPicPr>
          <p:cNvPr id="8" name="Image 7" descr="cycle en u frança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22" y="1962635"/>
            <a:ext cx="6431111" cy="481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39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9312" y="1605542"/>
            <a:ext cx="7884282" cy="502256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fr-FR" dirty="0"/>
              <a:t>Élucider </a:t>
            </a:r>
            <a:r>
              <a:rPr lang="fr-FR" b="1" dirty="0"/>
              <a:t>les mécanismes neurophysiologiques </a:t>
            </a:r>
            <a:r>
              <a:rPr lang="fr-FR" dirty="0"/>
              <a:t>lors de la modulation de Music Care® sur la perception de la douleur chez des participants sains.</a:t>
            </a:r>
          </a:p>
          <a:p>
            <a:pPr algn="just">
              <a:spcAft>
                <a:spcPts val="600"/>
              </a:spcAft>
            </a:pPr>
            <a:endParaRPr lang="fr-FR" dirty="0"/>
          </a:p>
          <a:p>
            <a:pPr marL="0" indent="0" algn="just">
              <a:spcAft>
                <a:spcPts val="600"/>
              </a:spcAft>
              <a:buNone/>
            </a:pPr>
            <a:r>
              <a:rPr lang="fr-FR" sz="3200" dirty="0"/>
              <a:t>Hypothèses:</a:t>
            </a:r>
            <a:endParaRPr lang="fr-FR" dirty="0"/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fr-FR" dirty="0"/>
              <a:t>Music Care® diminuera la perception de la douleur </a:t>
            </a:r>
            <a:r>
              <a:rPr lang="fr-FR" b="1" dirty="0"/>
              <a:t>similairement aux mécanismes des CPM</a:t>
            </a:r>
            <a:r>
              <a:rPr lang="fr-FR" dirty="0"/>
              <a:t> (</a:t>
            </a:r>
            <a:r>
              <a:rPr lang="fr-FR" dirty="0" err="1"/>
              <a:t>Conditioned</a:t>
            </a:r>
            <a:r>
              <a:rPr lang="fr-FR" dirty="0"/>
              <a:t> Pain Modulation)</a:t>
            </a:r>
            <a:r>
              <a:rPr lang="en-GB" dirty="0"/>
              <a:t> </a:t>
            </a:r>
            <a:endParaRPr lang="en-GB" dirty="0" smtClean="0"/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fr-FR" dirty="0" smtClean="0"/>
              <a:t>La perception de la douleur sera </a:t>
            </a:r>
            <a:r>
              <a:rPr lang="fr-FR" b="1" dirty="0" smtClean="0"/>
              <a:t>modulée différemment </a:t>
            </a:r>
            <a:r>
              <a:rPr lang="fr-FR" dirty="0" smtClean="0"/>
              <a:t>pendant la condition </a:t>
            </a:r>
            <a:r>
              <a:rPr lang="fr-FR" b="1" dirty="0" smtClean="0"/>
              <a:t>silence</a:t>
            </a:r>
            <a:r>
              <a:rPr lang="fr-FR" dirty="0" smtClean="0"/>
              <a:t>, la condition avec le </a:t>
            </a:r>
            <a:r>
              <a:rPr lang="fr-FR" b="1" dirty="0" smtClean="0"/>
              <a:t>style musical préféré </a:t>
            </a:r>
            <a:r>
              <a:rPr lang="fr-FR" dirty="0" smtClean="0"/>
              <a:t>et la condition avec le </a:t>
            </a:r>
            <a:r>
              <a:rPr lang="fr-FR" b="1" dirty="0" smtClean="0"/>
              <a:t>style musical moins aimé. </a:t>
            </a:r>
            <a:endParaRPr lang="fr-FR" dirty="0" smtClean="0"/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fr-FR" dirty="0" smtClean="0"/>
              <a:t>De </a:t>
            </a:r>
            <a:r>
              <a:rPr lang="fr-FR" dirty="0"/>
              <a:t>plus, la perception de la douleur lors de la condition musicale sera </a:t>
            </a:r>
            <a:r>
              <a:rPr lang="fr-FR" b="1" dirty="0"/>
              <a:t>diminuée</a:t>
            </a:r>
            <a:r>
              <a:rPr lang="fr-FR" dirty="0"/>
              <a:t> d’avantage avec le </a:t>
            </a:r>
            <a:r>
              <a:rPr lang="fr-FR" b="1" dirty="0"/>
              <a:t>style musical préféré </a:t>
            </a:r>
            <a:r>
              <a:rPr lang="fr-FR" dirty="0"/>
              <a:t>par rapport à la condition musicale avec le </a:t>
            </a:r>
            <a:r>
              <a:rPr lang="fr-FR" b="1" dirty="0"/>
              <a:t>style musical moins aimé</a:t>
            </a:r>
            <a:r>
              <a:rPr lang="fr-FR" dirty="0"/>
              <a:t>.</a:t>
            </a:r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416894" y="654285"/>
            <a:ext cx="7886700" cy="759551"/>
          </a:xfrm>
        </p:spPr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0866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9312" y="1545634"/>
            <a:ext cx="7884282" cy="5082474"/>
          </a:xfrm>
        </p:spPr>
        <p:txBody>
          <a:bodyPr>
            <a:normAutofit fontScale="62500" lnSpcReduction="20000"/>
          </a:bodyPr>
          <a:lstStyle/>
          <a:p>
            <a:pPr marL="285750" indent="-285750" algn="just">
              <a:buFont typeface="Arial"/>
              <a:buChar char="•"/>
            </a:pPr>
            <a:r>
              <a:rPr lang="fr-CA" b="1" u="sng" dirty="0">
                <a:cs typeface="Palatino Linotype"/>
              </a:rPr>
              <a:t>Participants</a:t>
            </a:r>
            <a:r>
              <a:rPr lang="fr-CA" b="1" dirty="0">
                <a:cs typeface="Palatino Linotype"/>
              </a:rPr>
              <a:t>:</a:t>
            </a:r>
          </a:p>
          <a:p>
            <a:pPr marL="0" indent="0" algn="just">
              <a:buNone/>
            </a:pPr>
            <a:r>
              <a:rPr lang="fr-CA" dirty="0">
                <a:solidFill>
                  <a:srgbClr val="000000"/>
                </a:solidFill>
                <a:cs typeface="Palatino Linotype"/>
              </a:rPr>
              <a:t>     </a:t>
            </a:r>
            <a:r>
              <a:rPr lang="fr-CA" dirty="0" smtClean="0">
                <a:solidFill>
                  <a:srgbClr val="000000"/>
                </a:solidFill>
                <a:cs typeface="Palatino Linotype"/>
              </a:rPr>
              <a:t>En </a:t>
            </a:r>
            <a:r>
              <a:rPr lang="fr-CA" dirty="0">
                <a:solidFill>
                  <a:srgbClr val="000000"/>
                </a:solidFill>
                <a:cs typeface="Palatino Linotype"/>
              </a:rPr>
              <a:t>bonne santé, âgés de 18 à 45 ans</a:t>
            </a:r>
          </a:p>
          <a:p>
            <a:pPr algn="just"/>
            <a:endParaRPr lang="fr-CA" sz="800" u="sng" dirty="0">
              <a:cs typeface="Palatino Linotype"/>
            </a:endParaRPr>
          </a:p>
          <a:p>
            <a:pPr marL="285750" indent="-285750" algn="just">
              <a:buFont typeface="Arial"/>
              <a:buChar char="•"/>
            </a:pPr>
            <a:r>
              <a:rPr lang="fr-CA" b="1" u="sng" dirty="0">
                <a:cs typeface="Palatino Linotype"/>
              </a:rPr>
              <a:t>Recrutement:</a:t>
            </a:r>
            <a:r>
              <a:rPr lang="fr-CA" dirty="0">
                <a:cs typeface="Palatino Linotype"/>
              </a:rPr>
              <a:t> </a:t>
            </a:r>
          </a:p>
          <a:p>
            <a:pPr marL="0" indent="0" algn="just">
              <a:buNone/>
            </a:pPr>
            <a:r>
              <a:rPr lang="fr-CA" dirty="0">
                <a:cs typeface="Palatino Linotype"/>
              </a:rPr>
              <a:t>     Campus de l’Université </a:t>
            </a:r>
            <a:r>
              <a:rPr lang="fr-CA" dirty="0" err="1">
                <a:cs typeface="Palatino Linotype"/>
              </a:rPr>
              <a:t>Bishop’s</a:t>
            </a:r>
            <a:r>
              <a:rPr lang="fr-CA" dirty="0">
                <a:cs typeface="Palatino Linotype"/>
              </a:rPr>
              <a:t> et l’Université de Sherbrooke</a:t>
            </a:r>
          </a:p>
          <a:p>
            <a:pPr algn="just"/>
            <a:endParaRPr lang="fr-CA" sz="800" b="1" u="sng" dirty="0">
              <a:cs typeface="Palatino Linotype"/>
            </a:endParaRPr>
          </a:p>
          <a:p>
            <a:pPr marL="285750" indent="-285750" algn="just">
              <a:buFont typeface="Arial"/>
              <a:buChar char="•"/>
            </a:pPr>
            <a:r>
              <a:rPr lang="fr-CA" b="1" u="sng" dirty="0">
                <a:cs typeface="Palatino Linotype"/>
              </a:rPr>
              <a:t>Détermination préférence musicale</a:t>
            </a:r>
            <a:r>
              <a:rPr lang="fr-CA" u="sng" dirty="0">
                <a:cs typeface="Palatino Linotype"/>
              </a:rPr>
              <a:t>:</a:t>
            </a:r>
            <a:endParaRPr lang="fr-CA" dirty="0">
              <a:cs typeface="Palatino Linotype"/>
            </a:endParaRPr>
          </a:p>
          <a:p>
            <a:pPr marL="0" indent="0" algn="just">
              <a:buNone/>
            </a:pPr>
            <a:r>
              <a:rPr lang="fr-CA" dirty="0">
                <a:cs typeface="Palatino Linotype"/>
              </a:rPr>
              <a:t>     Style préféré et celui moins aimé (écoute de 30 sec des 26 styles musicaux)</a:t>
            </a:r>
          </a:p>
          <a:p>
            <a:pPr algn="just"/>
            <a:endParaRPr lang="fr-CA" sz="800" dirty="0">
              <a:cs typeface="Palatino Linotype"/>
            </a:endParaRPr>
          </a:p>
          <a:p>
            <a:pPr marL="342900" indent="-342900" algn="just">
              <a:buFont typeface="Arial"/>
              <a:buChar char="•"/>
            </a:pPr>
            <a:r>
              <a:rPr lang="fr-CA" b="1" u="sng" dirty="0">
                <a:cs typeface="Palatino Linotype"/>
              </a:rPr>
              <a:t>Questionnaires:</a:t>
            </a:r>
          </a:p>
          <a:p>
            <a:pPr marL="800100" lvl="1" indent="-342900" algn="just">
              <a:buFont typeface="Wingdings" charset="2"/>
              <a:buChar char="v"/>
            </a:pPr>
            <a:r>
              <a:rPr lang="fr-CA" dirty="0">
                <a:cs typeface="Palatino Linotype"/>
              </a:rPr>
              <a:t>Anxiété (État Y1 et Trait Y2)</a:t>
            </a:r>
          </a:p>
          <a:p>
            <a:pPr marL="800100" lvl="1" indent="-342900" algn="just">
              <a:buFont typeface="Wingdings" charset="2"/>
              <a:buChar char="v"/>
            </a:pPr>
            <a:r>
              <a:rPr lang="fr-CA" dirty="0">
                <a:cs typeface="Palatino Linotype"/>
              </a:rPr>
              <a:t>Dépression (Beck </a:t>
            </a:r>
            <a:r>
              <a:rPr lang="fr-CA" dirty="0" err="1">
                <a:cs typeface="Palatino Linotype"/>
              </a:rPr>
              <a:t>Depression</a:t>
            </a:r>
            <a:r>
              <a:rPr lang="fr-CA" dirty="0">
                <a:cs typeface="Palatino Linotype"/>
              </a:rPr>
              <a:t> </a:t>
            </a:r>
            <a:r>
              <a:rPr lang="fr-CA" dirty="0" err="1">
                <a:cs typeface="Palatino Linotype"/>
              </a:rPr>
              <a:t>Inventory</a:t>
            </a:r>
            <a:r>
              <a:rPr lang="fr-CA" dirty="0">
                <a:cs typeface="Palatino Linotype"/>
              </a:rPr>
              <a:t>)</a:t>
            </a:r>
          </a:p>
          <a:p>
            <a:pPr marL="800100" lvl="1" indent="-342900" algn="just">
              <a:buFont typeface="Wingdings" charset="2"/>
              <a:buChar char="v"/>
            </a:pPr>
            <a:r>
              <a:rPr lang="fr-CA" dirty="0">
                <a:cs typeface="Palatino Linotype"/>
              </a:rPr>
              <a:t>Dramatisation de la douleur (Pain </a:t>
            </a:r>
            <a:r>
              <a:rPr lang="fr-CA" dirty="0" err="1">
                <a:cs typeface="Palatino Linotype"/>
              </a:rPr>
              <a:t>Catrastophizing</a:t>
            </a:r>
            <a:r>
              <a:rPr lang="fr-CA" dirty="0">
                <a:cs typeface="Palatino Linotype"/>
              </a:rPr>
              <a:t> </a:t>
            </a:r>
            <a:r>
              <a:rPr lang="fr-CA" dirty="0" err="1">
                <a:cs typeface="Palatino Linotype"/>
              </a:rPr>
              <a:t>Scale</a:t>
            </a:r>
            <a:r>
              <a:rPr lang="fr-CA" dirty="0">
                <a:cs typeface="Palatino Linotype"/>
              </a:rPr>
              <a:t>)</a:t>
            </a:r>
          </a:p>
          <a:p>
            <a:pPr algn="just"/>
            <a:endParaRPr lang="fr-CA" u="sng" dirty="0">
              <a:cs typeface="Palatino Linotype"/>
            </a:endParaRPr>
          </a:p>
          <a:p>
            <a:pPr marL="285750" indent="-285750" algn="just">
              <a:buFont typeface="Arial"/>
              <a:buChar char="•"/>
            </a:pPr>
            <a:r>
              <a:rPr lang="fr-CA" b="1" u="sng" dirty="0">
                <a:cs typeface="Palatino Linotype"/>
              </a:rPr>
              <a:t>Mesures expérimentales de douleur</a:t>
            </a:r>
            <a:r>
              <a:rPr lang="fr-CA" u="sng" dirty="0">
                <a:cs typeface="Palatino Linotype"/>
              </a:rPr>
              <a:t>:</a:t>
            </a:r>
          </a:p>
          <a:p>
            <a:pPr marL="742950" lvl="1" indent="-285750" algn="just">
              <a:buFont typeface="Wingdings" charset="2"/>
              <a:buChar char="v"/>
            </a:pPr>
            <a:endParaRPr lang="fr-CA" sz="800" i="1" dirty="0">
              <a:cs typeface="Palatino Linotype"/>
            </a:endParaRPr>
          </a:p>
          <a:p>
            <a:pPr marL="742950" lvl="1" indent="-285750" algn="just">
              <a:buFont typeface="Wingdings" charset="2"/>
              <a:buChar char="v"/>
            </a:pPr>
            <a:r>
              <a:rPr lang="fr-CA" i="1" dirty="0">
                <a:cs typeface="Palatino Linotype"/>
              </a:rPr>
              <a:t>Test de douleur</a:t>
            </a:r>
            <a:r>
              <a:rPr lang="fr-CA" b="1" dirty="0">
                <a:cs typeface="Palatino Linotype"/>
              </a:rPr>
              <a:t>:</a:t>
            </a:r>
            <a:r>
              <a:rPr lang="fr-CA" dirty="0">
                <a:cs typeface="Palatino Linotype"/>
              </a:rPr>
              <a:t> thermode (plaque chauffante) pendant 2 min à une température adaptée à chaque participant.</a:t>
            </a:r>
          </a:p>
          <a:p>
            <a:pPr lvl="1" algn="just"/>
            <a:endParaRPr lang="fr-CA" sz="800" dirty="0">
              <a:cs typeface="Palatino Linotype"/>
            </a:endParaRPr>
          </a:p>
          <a:p>
            <a:pPr marL="742950" lvl="1" indent="-285750" algn="just">
              <a:buFont typeface="Wingdings" charset="2"/>
              <a:buChar char="v"/>
            </a:pPr>
            <a:r>
              <a:rPr lang="fr-CA" i="1" dirty="0">
                <a:cs typeface="Palatino Linotype"/>
              </a:rPr>
              <a:t>Évaluation de douleur</a:t>
            </a:r>
            <a:r>
              <a:rPr lang="fr-CA" dirty="0">
                <a:cs typeface="Palatino Linotype"/>
              </a:rPr>
              <a:t>: une échelle visuelle analogue électronique (0-100)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416894" y="654285"/>
            <a:ext cx="7886700" cy="759551"/>
          </a:xfrm>
        </p:spPr>
        <p:txBody>
          <a:bodyPr/>
          <a:lstStyle/>
          <a:p>
            <a:r>
              <a:rPr lang="fr-FR" dirty="0" smtClean="0"/>
              <a:t>Méthode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0718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416894" y="654285"/>
            <a:ext cx="7886700" cy="759551"/>
          </a:xfrm>
        </p:spPr>
        <p:txBody>
          <a:bodyPr/>
          <a:lstStyle/>
          <a:p>
            <a:r>
              <a:rPr lang="fr-FR" dirty="0" smtClean="0"/>
              <a:t>Méthode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9800" y="142581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Jour 1</a:t>
            </a:r>
            <a:r>
              <a:rPr lang="fr-FR" sz="2800" dirty="0"/>
              <a:t>: Session douleur (</a:t>
            </a:r>
            <a:r>
              <a:rPr lang="fr-FR" sz="2800" dirty="0" err="1"/>
              <a:t>Conditioned</a:t>
            </a:r>
            <a:r>
              <a:rPr lang="fr-FR" sz="2800" dirty="0"/>
              <a:t> Pain Modulation - CPM)</a:t>
            </a:r>
          </a:p>
        </p:txBody>
      </p:sp>
      <p:pic>
        <p:nvPicPr>
          <p:cNvPr id="8" name="Image 7" descr="CPT frança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3699"/>
            <a:ext cx="9144000" cy="281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82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9800" y="1425817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Jour 2 &amp; 3</a:t>
            </a:r>
            <a:r>
              <a:rPr lang="fr-FR" sz="3200" dirty="0"/>
              <a:t>: Session musicale (musique en continu</a:t>
            </a:r>
            <a:r>
              <a:rPr lang="fr-FR" sz="3200" dirty="0" smtClean="0"/>
              <a:t>)</a:t>
            </a:r>
            <a:endParaRPr lang="fr-FR" sz="2800" dirty="0"/>
          </a:p>
          <a:p>
            <a:r>
              <a:rPr lang="fr-FR" sz="2800" dirty="0"/>
              <a:t>Ordre contrebalancé entre le style musical moins aimé et celui préféré</a:t>
            </a:r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416894" y="654285"/>
            <a:ext cx="7886700" cy="759551"/>
          </a:xfrm>
        </p:spPr>
        <p:txBody>
          <a:bodyPr/>
          <a:lstStyle/>
          <a:p>
            <a:r>
              <a:rPr lang="fr-FR" dirty="0" smtClean="0"/>
              <a:t>Méthode</a:t>
            </a:r>
            <a:endParaRPr lang="fr-FR" dirty="0"/>
          </a:p>
        </p:txBody>
      </p:sp>
      <p:pic>
        <p:nvPicPr>
          <p:cNvPr id="6" name="Image 5" descr="condition musicale AVAPEV françai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49"/>
          <a:stretch/>
        </p:blipFill>
        <p:spPr>
          <a:xfrm>
            <a:off x="1513844" y="2829735"/>
            <a:ext cx="6414591" cy="1141693"/>
          </a:xfrm>
          <a:prstGeom prst="rect">
            <a:avLst/>
          </a:prstGeom>
        </p:spPr>
      </p:pic>
      <p:pic>
        <p:nvPicPr>
          <p:cNvPr id="8" name="Image 7" descr="music care stimulations frança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56" y="4008279"/>
            <a:ext cx="3810108" cy="285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197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2302</TotalTime>
  <Words>971</Words>
  <Application>Microsoft Macintosh PowerPoint</Application>
  <PresentationFormat>Présentation à l'écran (4:3)</PresentationFormat>
  <Paragraphs>127</Paragraphs>
  <Slides>20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L’effet modulateur de la préférence musicale sur la perception de la douleur</vt:lpstr>
      <vt:lpstr>Introduction</vt:lpstr>
      <vt:lpstr>Introduction</vt:lpstr>
      <vt:lpstr>Introduction</vt:lpstr>
      <vt:lpstr>Introduction</vt:lpstr>
      <vt:lpstr>Objectifs</vt:lpstr>
      <vt:lpstr>Méthode</vt:lpstr>
      <vt:lpstr>Méthode</vt:lpstr>
      <vt:lpstr>Méthode</vt:lpstr>
      <vt:lpstr>Résultats</vt:lpstr>
      <vt:lpstr>Résultats</vt:lpstr>
      <vt:lpstr>Résultats</vt:lpstr>
      <vt:lpstr>Résultats</vt:lpstr>
      <vt:lpstr>Résultats</vt:lpstr>
      <vt:lpstr>Résultats</vt:lpstr>
      <vt:lpstr>Résultats</vt:lpstr>
      <vt:lpstr>Conclusion</vt:lpstr>
      <vt:lpstr>Discussion</vt:lpstr>
      <vt:lpstr>Remerciements</vt:lpstr>
      <vt:lpstr>Références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Aude EVRARD</dc:creator>
  <cp:lastModifiedBy>Orelle Soyeux</cp:lastModifiedBy>
  <cp:revision>47</cp:revision>
  <dcterms:created xsi:type="dcterms:W3CDTF">2017-04-07T15:06:44Z</dcterms:created>
  <dcterms:modified xsi:type="dcterms:W3CDTF">2017-05-27T04:05:51Z</dcterms:modified>
</cp:coreProperties>
</file>