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B4C1"/>
    <a:srgbClr val="60B8C1"/>
    <a:srgbClr val="64BFBE"/>
    <a:srgbClr val="009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00" d="100"/>
          <a:sy n="100" d="100"/>
        </p:scale>
        <p:origin x="171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4B53E-A3D7-4C46-8E5B-EFCFF2D1858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38D0-5B69-2341-828D-94CB164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10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3632"/>
            <a:ext cx="7772400" cy="40211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4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90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2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25/05/2017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AAEE75C-6225-4F9D-8173-F50D66432F0B" descr="33ADB0B5-3B58-4C38-8B5D-A7A49E9E069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992" cy="68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894" y="7501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94" y="22767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AB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6" Type="http://schemas.openxmlformats.org/officeDocument/2006/relationships/image" Target="../media/image18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241"/>
            <a:ext cx="9144000" cy="61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388" y="1484313"/>
            <a:ext cx="8856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</a:rPr>
              <a:t>Santé mentale et douleur 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</a:rPr>
              <a:t> les différences homme-femme 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413" y="3284538"/>
            <a:ext cx="8639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fr-FR" sz="2000" dirty="0">
                <a:solidFill>
                  <a:schemeClr val="bg1"/>
                </a:solidFill>
              </a:rPr>
              <a:t>Adrianna </a:t>
            </a:r>
            <a:r>
              <a:rPr lang="en-CA" altLang="fr-FR" sz="2000" dirty="0" err="1">
                <a:solidFill>
                  <a:schemeClr val="bg1"/>
                </a:solidFill>
              </a:rPr>
              <a:t>Mendrek</a:t>
            </a:r>
            <a:r>
              <a:rPr lang="en-CA" altLang="fr-FR" sz="2000" dirty="0">
                <a:solidFill>
                  <a:schemeClr val="bg1"/>
                </a:solidFill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dirty="0" err="1">
                <a:solidFill>
                  <a:schemeClr val="bg1"/>
                </a:solidFill>
              </a:rPr>
              <a:t>Dept</a:t>
            </a:r>
            <a:r>
              <a:rPr lang="fr-CA" altLang="fr-FR" sz="2000">
                <a:solidFill>
                  <a:schemeClr val="bg1"/>
                </a:solidFill>
              </a:rPr>
              <a:t>. Psychology, </a:t>
            </a:r>
            <a:r>
              <a:rPr lang="fr-CA" altLang="fr-FR" sz="2000" dirty="0" err="1">
                <a:solidFill>
                  <a:schemeClr val="bg1"/>
                </a:solidFill>
              </a:rPr>
              <a:t>Bishop’s</a:t>
            </a:r>
            <a:r>
              <a:rPr lang="fr-CA" altLang="fr-FR" sz="2000" dirty="0">
                <a:solidFill>
                  <a:schemeClr val="bg1"/>
                </a:solidFill>
              </a:rPr>
              <a:t> </a:t>
            </a:r>
            <a:r>
              <a:rPr lang="fr-CA" altLang="fr-FR" sz="2000" dirty="0" err="1">
                <a:solidFill>
                  <a:schemeClr val="bg1"/>
                </a:solidFill>
              </a:rPr>
              <a:t>University</a:t>
            </a:r>
            <a:endParaRPr lang="fr-CA" altLang="fr-FR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dirty="0" err="1">
                <a:solidFill>
                  <a:schemeClr val="bg1"/>
                </a:solidFill>
              </a:rPr>
              <a:t>Dept</a:t>
            </a:r>
            <a:r>
              <a:rPr lang="fr-CA" altLang="fr-FR" sz="2000" dirty="0">
                <a:solidFill>
                  <a:schemeClr val="bg1"/>
                </a:solidFill>
              </a:rPr>
              <a:t>. Psychiatrie, Université de </a:t>
            </a:r>
            <a:r>
              <a:rPr lang="fr-CA" altLang="fr-FR" sz="2000" dirty="0" err="1">
                <a:solidFill>
                  <a:schemeClr val="bg1"/>
                </a:solidFill>
              </a:rPr>
              <a:t>Montreal</a:t>
            </a:r>
            <a:r>
              <a:rPr lang="fr-CA" altLang="fr-FR" sz="20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dirty="0">
                <a:solidFill>
                  <a:schemeClr val="bg1"/>
                </a:solidFill>
              </a:rPr>
              <a:t>Centre de recherche de l’Institut Universitaire en Santé Mentale de Montréal</a:t>
            </a:r>
          </a:p>
        </p:txBody>
      </p:sp>
    </p:spTree>
    <p:extLst>
      <p:ext uri="{BB962C8B-B14F-4D97-AF65-F5344CB8AC3E}">
        <p14:creationId xmlns:p14="http://schemas.microsoft.com/office/powerpoint/2010/main" val="59463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9"/>
          <p:cNvSpPr>
            <a:spLocks noGrp="1"/>
          </p:cNvSpPr>
          <p:nvPr>
            <p:ph type="title"/>
          </p:nvPr>
        </p:nvSpPr>
        <p:spPr>
          <a:xfrm>
            <a:off x="462698" y="836341"/>
            <a:ext cx="6016161" cy="94111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x-none" sz="3200" b="1" dirty="0">
                <a:solidFill>
                  <a:srgbClr val="00B0F0"/>
                </a:solidFill>
                <a:ea typeface="ＭＳ Ｐゴシック" charset="-128"/>
              </a:rPr>
              <a:t>Explanations of sex/gender differences in depression – 5-HT</a:t>
            </a:r>
          </a:p>
        </p:txBody>
      </p:sp>
      <p:sp>
        <p:nvSpPr>
          <p:cNvPr id="27651" name="Content Placeholder 10"/>
          <p:cNvSpPr>
            <a:spLocks noGrp="1"/>
          </p:cNvSpPr>
          <p:nvPr>
            <p:ph idx="1"/>
          </p:nvPr>
        </p:nvSpPr>
        <p:spPr>
          <a:xfrm>
            <a:off x="462698" y="2051825"/>
            <a:ext cx="6230938" cy="4637940"/>
          </a:xfrm>
        </p:spPr>
        <p:txBody>
          <a:bodyPr/>
          <a:lstStyle/>
          <a:p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CNS 5-HT synthesis 50% higher among males than among females (</a:t>
            </a:r>
            <a:r>
              <a:rPr lang="en-US" altLang="x-none" sz="22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Nishizawa</a:t>
            </a:r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et al., 1997; </a:t>
            </a:r>
            <a:r>
              <a:rPr lang="en-US" altLang="x-none" sz="22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Gressier</a:t>
            </a:r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et al., 2016) </a:t>
            </a:r>
          </a:p>
          <a:p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5-HT1A (</a:t>
            </a:r>
            <a:r>
              <a:rPr lang="en-US" altLang="x-none" sz="22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Costes</a:t>
            </a:r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et al., 2005) &amp; 5-HT2 (</a:t>
            </a:r>
            <a:r>
              <a:rPr lang="en-US" altLang="x-none" sz="22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Biver</a:t>
            </a:r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et al., 1996) receptor densities are lower in the brains of women than men</a:t>
            </a:r>
          </a:p>
          <a:p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higher 5-HT transporter availability has been reported among females compared to males (Staley et al., 2001; </a:t>
            </a:r>
            <a:r>
              <a:rPr lang="en-US" altLang="x-none" sz="22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Gressier</a:t>
            </a:r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et al., 2016)</a:t>
            </a:r>
          </a:p>
          <a:p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more sensitivity to tryptophan depletion and better response to SSRIs in women (</a:t>
            </a:r>
            <a:r>
              <a:rPr lang="en-US" altLang="x-none" sz="22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Booij</a:t>
            </a:r>
            <a:r>
              <a:rPr lang="en-US" altLang="x-none" sz="22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et al., 2005; Moreno et al., 2006)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9525"/>
            <a:ext cx="2273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9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94591" y="772439"/>
            <a:ext cx="7886700" cy="900243"/>
          </a:xfrm>
        </p:spPr>
        <p:txBody>
          <a:bodyPr/>
          <a:lstStyle/>
          <a:p>
            <a:r>
              <a:rPr lang="en-US" altLang="x-none" sz="3600" b="1" dirty="0">
                <a:solidFill>
                  <a:srgbClr val="0070C0"/>
                </a:solidFill>
                <a:ea typeface="ＭＳ Ｐゴシック" charset="-128"/>
              </a:rPr>
              <a:t>depression &amp; pain </a:t>
            </a:r>
            <a:r>
              <a:rPr lang="en-US" altLang="x-none" sz="3600" b="1" dirty="0" smtClean="0">
                <a:solidFill>
                  <a:srgbClr val="0070C0"/>
                </a:solidFill>
                <a:ea typeface="ＭＳ Ｐゴシック" charset="-128"/>
              </a:rPr>
              <a:t>x </a:t>
            </a:r>
            <a:r>
              <a:rPr lang="en-US" altLang="x-none" sz="3600" b="1" dirty="0">
                <a:solidFill>
                  <a:srgbClr val="0070C0"/>
                </a:solidFill>
                <a:ea typeface="ＭＳ Ｐゴシック" charset="-128"/>
              </a:rPr>
              <a:t>sex/gender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35268" y="1761893"/>
            <a:ext cx="5228830" cy="4997627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depressive symptoms are good predictors of chronic pain (Carroll et al.,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2004) &amp; chronic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pain patients have more depressive episodes than people without chronic pain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(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Banks &amp;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Kerns,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1996)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depression seem to be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positively correlated with pain only in women (Haley et al., 1985;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Meana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1998)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women with chronic pain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present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 higher prevalence of depression and negative affect than men 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Magni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et al., 1994)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It seems that depression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contributes to the fact that women perceive more pain than men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and conversely, that greater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sensitivity to pain contributes to higher rates of depression in women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  <a:p>
            <a:endParaRPr lang="en-US" altLang="x-none" sz="2000" dirty="0">
              <a:ea typeface="ＭＳ Ｐゴシック" charset="-128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672682"/>
            <a:ext cx="2884749" cy="47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0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16894" y="750137"/>
            <a:ext cx="7886700" cy="806655"/>
          </a:xfrm>
        </p:spPr>
        <p:txBody>
          <a:bodyPr>
            <a:normAutofit fontScale="90000"/>
          </a:bodyPr>
          <a:lstStyle/>
          <a:p>
            <a:r>
              <a:rPr lang="en-US" altLang="x-none" sz="3600" b="1" dirty="0" smtClean="0">
                <a:solidFill>
                  <a:srgbClr val="C00000"/>
                </a:solidFill>
                <a:ea typeface="ＭＳ Ｐゴシック" charset="-128"/>
              </a:rPr>
              <a:t>Anxiety:</a:t>
            </a:r>
            <a:br>
              <a:rPr lang="en-US" altLang="x-none" sz="3600" b="1" dirty="0" smtClean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x-none" sz="3600" b="1" dirty="0" smtClean="0">
                <a:solidFill>
                  <a:srgbClr val="C00000"/>
                </a:solidFill>
                <a:ea typeface="ＭＳ Ｐゴシック" charset="-128"/>
              </a:rPr>
              <a:t> sex/gender differences</a:t>
            </a:r>
            <a:endParaRPr lang="en-US" altLang="x-none" sz="3600" b="1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3528" y="1790967"/>
            <a:ext cx="4680520" cy="4896544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women are at about a two-fold higher risk for any anxiety-related disorder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and PTSD compared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to men (McLean et al., 2011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omen experience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more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debilitating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and persistent symptoms 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Altemus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et al., 2014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higher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risk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in women during puberty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menses,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postpartum implicating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gonadal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hormones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Pigott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2003; Ross &amp; McLean, 2006)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inability to down regulate negative emotional responses to stress and fear (Cover et al., 2014;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Lebron-Milad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Milad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2012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x-none" altLang="x-none" sz="2000" dirty="0">
              <a:solidFill>
                <a:schemeClr val="bg2">
                  <a:lumMod val="50000"/>
                </a:schemeClr>
              </a:solidFill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70" y="1137424"/>
            <a:ext cx="3528392" cy="503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2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94" y="750138"/>
            <a:ext cx="6441106" cy="120132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 smtClean="0">
                <a:solidFill>
                  <a:srgbClr val="C00000"/>
                </a:solidFill>
              </a:rPr>
              <a:t>xplanations </a:t>
            </a:r>
            <a:r>
              <a:rPr lang="en-US" sz="3200" b="1" dirty="0">
                <a:solidFill>
                  <a:srgbClr val="C00000"/>
                </a:solidFill>
              </a:rPr>
              <a:t>of sex/gender differences in anxiety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19" y="1951464"/>
            <a:ext cx="4586981" cy="43985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neural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circuitry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regulating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stress response and hypothalamic-pituitary-adrenal (HPA) axis (hypothalamus, hippocampus, amygdala, brainstem, OFC,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mPFC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ACC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-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rich in sex steroid receptors 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Östlund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2003)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&amp; shows sexually dimorphic activation + fluctuations across the menstrual cycle (Goldstein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et al., 2010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greater fear reporting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associated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with higher levels of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femininity and lower levels of masculinity 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Moscovitch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et al., 2005;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Muris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2005)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26" y="818635"/>
            <a:ext cx="3439697" cy="55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0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4" y="762838"/>
            <a:ext cx="7886700" cy="667500"/>
          </a:xfrm>
        </p:spPr>
        <p:txBody>
          <a:bodyPr/>
          <a:lstStyle/>
          <a:p>
            <a:r>
              <a:rPr lang="en-US" altLang="x-none" sz="3600" b="1" dirty="0" smtClean="0">
                <a:solidFill>
                  <a:srgbClr val="C00000"/>
                </a:solidFill>
                <a:ea typeface="ＭＳ Ｐゴシック" charset="-128"/>
              </a:rPr>
              <a:t>anxiety &amp; pain x sex/gender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94" y="1816100"/>
            <a:ext cx="4866306" cy="4681820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high level of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anxiety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increases the perception of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pain, especially in women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(Tang and Gibson, 2005) 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it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seems that while women experience more generalized anxiety and more anxiety disorders, men feel more state anxiety related to pain anticipation and perception 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Goffaux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et al., 2011)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state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anxiety is a form of acute stress usually associated with analgesic response by activating descending inhibitory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mechanisms -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it can partially explain the reason why men perceive less pain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570038"/>
            <a:ext cx="3437977" cy="479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4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48527" y="616488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56B4C1"/>
                </a:solidFill>
              </a:rPr>
              <a:t>Conclusions</a:t>
            </a:r>
            <a:endParaRPr lang="fr-FR" altLang="fr-FR" sz="3600" dirty="0">
              <a:solidFill>
                <a:srgbClr val="56B4C1"/>
              </a:solidFill>
              <a:latin typeface="Arial Blac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0" y="0"/>
            <a:ext cx="3937000" cy="249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168" y="1249509"/>
            <a:ext cx="242570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451673"/>
            <a:ext cx="3402419" cy="440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4811" y="616488"/>
            <a:ext cx="4635357" cy="60637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buFontTx/>
              <a:buNone/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chemeClr val="bg2">
                  <a:lumMod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la douleur chronique augmente la vulnérabilité aux problèmes de santé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mentale,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tels que l'anxiété et la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dépression</a:t>
            </a:r>
          </a:p>
          <a:p>
            <a:pPr>
              <a:defRPr/>
            </a:pP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l'anxiété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et la dépression intensifient l'expérience de la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douleur</a:t>
            </a:r>
          </a:p>
          <a:p>
            <a:pPr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es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relations semblent être plus fortes chez les femmes que chez les hommes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u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point de vue clinique, Il est essentiel de comprendre que,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dans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les problèmes de santé mentale et la douleur, la réponse aux médicaments et les effets secondaires, ainsi que la réponse à la psychothérapie, peuvent différer en fonction du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sexe /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genre et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de l'âge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l'individu</a:t>
            </a:r>
            <a:endParaRPr lang="fr-FR" sz="2000" dirty="0">
              <a:solidFill>
                <a:schemeClr val="bg2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083"/>
            <a:ext cx="9144000" cy="6084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7500" y="1614928"/>
            <a:ext cx="1575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MERCI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92" y="773083"/>
            <a:ext cx="2500334" cy="35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52365" y="996583"/>
            <a:ext cx="8229600" cy="936625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rgbClr val="F8A6AC"/>
                </a:solidFill>
                <a:ea typeface="ＭＳ Ｐゴシック" charset="-128"/>
              </a:rPr>
              <a:t>plan de la présentation</a:t>
            </a:r>
            <a:endParaRPr lang="en-CA" altLang="fr-FR" sz="3600" b="1" dirty="0">
              <a:solidFill>
                <a:srgbClr val="F8A6AC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96523" y="1620973"/>
            <a:ext cx="4104456" cy="496783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CA" altLang="fr-FR" sz="2400" dirty="0">
              <a:solidFill>
                <a:schemeClr val="bg2"/>
              </a:solidFill>
              <a:ea typeface="ＭＳ Ｐゴシック" charset="-128"/>
            </a:endParaRPr>
          </a:p>
          <a:p>
            <a:pPr marL="0" indent="0" eaLnBrk="1" hangingPunct="1"/>
            <a:r>
              <a:rPr lang="fr-FR" altLang="fr-FR" sz="24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différences homme-femme 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dans </a:t>
            </a:r>
            <a:r>
              <a:rPr lang="fr-CA" sz="2400" dirty="0" smtClean="0">
                <a:solidFill>
                  <a:schemeClr val="bg2">
                    <a:lumMod val="50000"/>
                  </a:schemeClr>
                </a:solidFill>
              </a:rPr>
              <a:t>l’expérience et la 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perception de la </a:t>
            </a:r>
            <a:r>
              <a:rPr lang="fr-CA" sz="2400" dirty="0" smtClean="0">
                <a:solidFill>
                  <a:schemeClr val="bg2">
                    <a:lumMod val="50000"/>
                  </a:schemeClr>
                </a:solidFill>
              </a:rPr>
              <a:t>douleur</a:t>
            </a:r>
            <a:endParaRPr lang="fr-FR" altLang="fr-FR" sz="2400" dirty="0">
              <a:solidFill>
                <a:schemeClr val="bg2">
                  <a:lumMod val="50000"/>
                </a:schemeClr>
              </a:solidFill>
              <a:ea typeface="ＭＳ Ｐゴシック" charset="-128"/>
            </a:endParaRPr>
          </a:p>
          <a:p>
            <a:pPr marL="400050" lvl="1" indent="0" eaLnBrk="1" hangingPunct="1"/>
            <a:r>
              <a:rPr lang="fr-FR" altLang="fr-FR" sz="20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facteurs biologiques </a:t>
            </a:r>
          </a:p>
          <a:p>
            <a:pPr marL="400050" lvl="1" indent="0" eaLnBrk="1" hangingPunct="1"/>
            <a:r>
              <a:rPr lang="fr-FR" altLang="fr-FR" sz="20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facteurs psychosociales</a:t>
            </a:r>
          </a:p>
          <a:p>
            <a:pPr marL="400050" lvl="1" indent="0" eaLnBrk="1" hangingPunct="1"/>
            <a:endParaRPr lang="fr-FR" altLang="fr-FR" sz="2000" dirty="0">
              <a:solidFill>
                <a:schemeClr val="bg2">
                  <a:lumMod val="50000"/>
                </a:schemeClr>
              </a:solidFill>
              <a:ea typeface="ＭＳ Ｐゴシック" charset="-128"/>
            </a:endParaRPr>
          </a:p>
          <a:p>
            <a:pPr marL="0" indent="0" eaLnBrk="1" hangingPunct="1"/>
            <a:r>
              <a:rPr lang="fr-FR" altLang="fr-FR" sz="24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différences </a:t>
            </a:r>
            <a:r>
              <a:rPr lang="fr-FR" altLang="fr-FR" sz="24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homme-femme - </a:t>
            </a:r>
            <a:r>
              <a:rPr lang="fr-FR" altLang="x-none" sz="24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santé mentale et douleur</a:t>
            </a:r>
          </a:p>
          <a:p>
            <a:pPr marL="400050" lvl="1" indent="0" eaLnBrk="1" hangingPunct="1"/>
            <a:r>
              <a:rPr lang="fr-FR" altLang="fr-FR" sz="20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dépression </a:t>
            </a:r>
          </a:p>
          <a:p>
            <a:pPr marL="400050" lvl="1" indent="0" eaLnBrk="1" hangingPunct="1"/>
            <a:r>
              <a:rPr lang="fr-FR" altLang="fr-FR" sz="20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a</a:t>
            </a:r>
            <a:r>
              <a:rPr lang="fr-FR" altLang="fr-FR" sz="20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nxiété</a:t>
            </a:r>
          </a:p>
          <a:p>
            <a:pPr marL="400050" lvl="1" indent="0" eaLnBrk="1" hangingPunct="1"/>
            <a:endParaRPr lang="fr-FR" altLang="fr-FR" sz="2000" dirty="0">
              <a:solidFill>
                <a:schemeClr val="bg2">
                  <a:lumMod val="50000"/>
                </a:schemeClr>
              </a:solidFill>
              <a:ea typeface="ＭＳ Ｐゴシック" charset="-128"/>
            </a:endParaRPr>
          </a:p>
          <a:p>
            <a:pPr marL="0" indent="0" eaLnBrk="1" hangingPunct="1"/>
            <a:r>
              <a:rPr lang="fr-FR" altLang="fr-FR" sz="24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conclusion 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92" y="1464895"/>
            <a:ext cx="3423080" cy="47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9" y="596900"/>
            <a:ext cx="4800194" cy="2514599"/>
          </a:xfrm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rgbClr val="F8A6AC"/>
                </a:solidFill>
              </a:rPr>
              <a:t>Différences homme-femme dans la perception de la douleur et dans l’expérience clinique de douleur</a:t>
            </a:r>
            <a:r>
              <a:rPr lang="en-US" sz="2800" b="1" dirty="0" smtClean="0">
                <a:solidFill>
                  <a:srgbClr val="F8A6AC"/>
                </a:solidFill>
                <a:effectLst/>
              </a:rPr>
              <a:t> </a:t>
            </a:r>
            <a:endParaRPr lang="en-US" altLang="x-none" sz="2800" b="1" dirty="0">
              <a:solidFill>
                <a:srgbClr val="F8A6AC"/>
              </a:solidFill>
              <a:ea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529" y="2870200"/>
            <a:ext cx="8515671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en-CA" altLang="fr-FR" sz="2400" b="0" kern="0" dirty="0" smtClean="0">
              <a:solidFill>
                <a:schemeClr val="bg2">
                  <a:lumMod val="2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defRPr/>
            </a:pPr>
            <a:r>
              <a:rPr lang="en-CA" sz="2000" kern="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t</a:t>
            </a:r>
            <a:r>
              <a:rPr lang="fr-FR" altLang="fr-FR" sz="2000" kern="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roubles de la douleur chroniques - la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fibromyalgie, la migraine,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douleurs articulaires, le syndrome du côlon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irritable</a:t>
            </a:r>
            <a:r>
              <a:rPr lang="is-IS" sz="2000" dirty="0" smtClean="0">
                <a:solidFill>
                  <a:schemeClr val="bg2">
                    <a:lumMod val="50000"/>
                  </a:schemeClr>
                </a:solidFill>
              </a:rPr>
              <a:t>, etc.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Vetvik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&amp; MacGregor,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2017)</a:t>
            </a:r>
            <a:r>
              <a:rPr lang="is-I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altLang="fr-FR" sz="2000" kern="0" dirty="0" smtClean="0">
              <a:solidFill>
                <a:schemeClr val="bg2">
                  <a:lumMod val="50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defRPr/>
            </a:pP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 perception de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la douleur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clinique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Sorge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&amp;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Totsch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2017)</a:t>
            </a:r>
            <a:endParaRPr lang="fr-F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ouleur provoquée expérimentalement (Racine et al., 2012; </a:t>
            </a:r>
            <a:r>
              <a:rPr lang="fr-FR" sz="2000" dirty="0" err="1" smtClean="0">
                <a:solidFill>
                  <a:schemeClr val="bg2">
                    <a:lumMod val="50000"/>
                  </a:schemeClr>
                </a:solidFill>
              </a:rPr>
              <a:t>Maurer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, 2016) 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400050" lvl="1" indent="0" eaLnBrk="1" hangingPunct="1">
              <a:defRPr/>
            </a:pPr>
            <a:r>
              <a:rPr lang="fr-CA" sz="1600" dirty="0" smtClean="0">
                <a:solidFill>
                  <a:schemeClr val="bg2">
                    <a:lumMod val="50000"/>
                  </a:schemeClr>
                </a:solidFill>
              </a:rPr>
              <a:t>seuils de douleur et         </a:t>
            </a:r>
          </a:p>
          <a:p>
            <a:pPr marL="400050" lvl="1" indent="0" eaLnBrk="1" hangingPunct="1">
              <a:defRPr/>
            </a:pPr>
            <a:r>
              <a:rPr lang="fr-CA" sz="1600" dirty="0" smtClean="0">
                <a:solidFill>
                  <a:schemeClr val="bg2">
                    <a:lumMod val="50000"/>
                  </a:schemeClr>
                </a:solidFill>
              </a:rPr>
              <a:t>la tolérance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aux stimuli nocifs</a:t>
            </a:r>
            <a:endParaRPr lang="fr-F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l'analgésie (</a:t>
            </a:r>
            <a:r>
              <a:rPr lang="fr-CA" sz="2000" dirty="0" err="1">
                <a:solidFill>
                  <a:schemeClr val="bg2">
                    <a:lumMod val="50000"/>
                  </a:schemeClr>
                </a:solidFill>
              </a:rPr>
              <a:t>Miaskowski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&amp; </a:t>
            </a:r>
            <a:r>
              <a:rPr lang="fr-CA" sz="2000" dirty="0" err="1" smtClean="0">
                <a:solidFill>
                  <a:schemeClr val="bg2">
                    <a:lumMod val="50000"/>
                  </a:schemeClr>
                </a:solidFill>
              </a:rPr>
              <a:t>Levine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, 1999; </a:t>
            </a:r>
            <a:r>
              <a:rPr lang="fr-FR" sz="2000" dirty="0" err="1" smtClean="0">
                <a:solidFill>
                  <a:schemeClr val="bg2">
                    <a:lumMod val="50000"/>
                  </a:schemeClr>
                </a:solidFill>
              </a:rPr>
              <a:t>Pieretti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 et al., 2016)</a:t>
            </a:r>
          </a:p>
          <a:p>
            <a:pPr marL="0" indent="0" eaLnBrk="1" hangingPunct="1">
              <a:defRPr/>
            </a:pP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systèmes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de contrôle inhibiteur diffus nociceptif (CIDN)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(Martel et al., 2013)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23" y="0"/>
            <a:ext cx="386787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33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26733" y="586534"/>
            <a:ext cx="3842996" cy="1143000"/>
          </a:xfrm>
        </p:spPr>
        <p:txBody>
          <a:bodyPr/>
          <a:lstStyle/>
          <a:p>
            <a:r>
              <a:rPr lang="fr-CA" sz="3200" b="1" dirty="0" smtClean="0">
                <a:solidFill>
                  <a:srgbClr val="F8A6AC"/>
                </a:solidFill>
              </a:rPr>
              <a:t>l’impact </a:t>
            </a:r>
            <a:r>
              <a:rPr lang="fr-CA" sz="3200" b="1" dirty="0">
                <a:solidFill>
                  <a:srgbClr val="F8A6AC"/>
                </a:solidFill>
              </a:rPr>
              <a:t>de </a:t>
            </a:r>
            <a:r>
              <a:rPr lang="fr-CA" sz="3200" b="1" dirty="0" smtClean="0">
                <a:solidFill>
                  <a:srgbClr val="F8A6AC"/>
                </a:solidFill>
              </a:rPr>
              <a:t>l’âge </a:t>
            </a:r>
            <a:endParaRPr lang="en-US" altLang="x-none" sz="3200" b="1" dirty="0">
              <a:solidFill>
                <a:srgbClr val="F8A6AC"/>
              </a:solidFill>
              <a:ea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8320" y="1361234"/>
            <a:ext cx="4846606" cy="49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en-CA" altLang="fr-FR" sz="2400" b="0" kern="0" dirty="0" smtClean="0">
              <a:solidFill>
                <a:schemeClr val="bg2">
                  <a:lumMod val="2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defRPr/>
            </a:pP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es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seuils de douleur et de tolérance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Petrini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al., 2015)</a:t>
            </a:r>
            <a:endParaRPr lang="fr-CA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00050" lvl="1" indent="0" eaLnBrk="1" hangingPunct="1">
              <a:defRPr/>
            </a:pP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diminution avec l’âge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400050" lvl="1" indent="0" eaLnBrk="1" hangingPunct="1">
              <a:defRPr/>
            </a:pP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plus bas chez les jeunes femmes que les jeunes hommes (20-34 ans)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00050" lvl="1" indent="0" eaLnBrk="1" hangingPunct="1">
              <a:defRPr/>
            </a:pP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pas de différence dans le groupe de sujets âgés (65-88</a:t>
            </a:r>
            <a:r>
              <a:rPr lang="fr-CA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400050" lvl="1" indent="0" eaLnBrk="1" hangingPunct="1">
              <a:defRPr/>
            </a:pPr>
            <a:endParaRPr lang="fr-CA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les différences entre les sexes des enfants âgés de 0-18 ans dans l’expérience de douleur expérimentale (</a:t>
            </a:r>
            <a:r>
              <a:rPr lang="fr-CA" sz="2000" dirty="0" err="1">
                <a:solidFill>
                  <a:schemeClr val="bg2">
                    <a:lumMod val="50000"/>
                  </a:schemeClr>
                </a:solidFill>
              </a:rPr>
              <a:t>Boerner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 et al., 2016)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400050" lvl="1" indent="0" eaLnBrk="1" hangingPunct="1">
              <a:defRPr/>
            </a:pP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l’âge supérieur à 12 ans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douleur plus élevée chez les filles que les garçons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400050" lvl="1" indent="0" eaLnBrk="1" hangingPunct="1">
              <a:defRPr/>
            </a:pP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l’âge inférieur à 12 ans - douleur plus élevée chez les garçons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que</a:t>
            </a:r>
            <a:r>
              <a:rPr lang="fr-CA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CA" sz="1600" dirty="0" smtClean="0">
                <a:solidFill>
                  <a:schemeClr val="bg2">
                    <a:lumMod val="50000"/>
                  </a:schemeClr>
                </a:solidFill>
              </a:rPr>
              <a:t>filles</a:t>
            </a:r>
          </a:p>
          <a:p>
            <a:pPr marL="400050" lvl="1" indent="0" eaLnBrk="1" hangingPunct="1">
              <a:defRPr/>
            </a:pPr>
            <a:endParaRPr lang="fr-CA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39" y="1158034"/>
            <a:ext cx="3429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8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34536" y="711108"/>
            <a:ext cx="8110907" cy="889092"/>
          </a:xfrm>
        </p:spPr>
        <p:txBody>
          <a:bodyPr>
            <a:normAutofit/>
          </a:bodyPr>
          <a:lstStyle/>
          <a:p>
            <a:pPr marL="342900" indent="-342900"/>
            <a:r>
              <a:rPr lang="fr-FR" altLang="fr-FR" sz="3200" b="1" dirty="0">
                <a:solidFill>
                  <a:srgbClr val="F8A6AC"/>
                </a:solidFill>
                <a:ea typeface="ＭＳ Ｐゴシック" charset="-128"/>
              </a:rPr>
              <a:t>f</a:t>
            </a:r>
            <a:r>
              <a:rPr lang="fr-FR" altLang="fr-FR" sz="3200" b="1" dirty="0" smtClean="0">
                <a:solidFill>
                  <a:srgbClr val="F8A6AC"/>
                </a:solidFill>
                <a:ea typeface="ＭＳ Ｐゴシック" charset="-128"/>
              </a:rPr>
              <a:t>acteurs biologique: les hormones gonadiques </a:t>
            </a:r>
            <a:endParaRPr lang="en-US" altLang="x-none" sz="3200" b="1" dirty="0">
              <a:solidFill>
                <a:srgbClr val="F8A6AC"/>
              </a:solidFill>
              <a:ea typeface="ＭＳ Ｐゴシック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34536" y="1773044"/>
            <a:ext cx="5081045" cy="4852984"/>
          </a:xfrm>
        </p:spPr>
        <p:txBody>
          <a:bodyPr/>
          <a:lstStyle/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une variation de l’analgésie créée par l’activation des mécanismes inhibiteurs (CIDN) durant le cycle menstruel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(Tousignant-Laflamme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et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Marchand, 2009) </a:t>
            </a: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des femmes testés à cinq reprises durant le cycle menstruel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(Kowalczyk et al., 2013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les fluctuations cycliques observées dans la douleur clinique et expérimentale des femmes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ne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sont pas observées chez les femmes dont les fluctuations hormonales sont stabilisées avec la prise de </a:t>
            </a:r>
            <a:r>
              <a:rPr lang="fr-CA" sz="2000" dirty="0" err="1" smtClean="0">
                <a:solidFill>
                  <a:schemeClr val="bg2">
                    <a:lumMod val="50000"/>
                  </a:schemeClr>
                </a:solidFill>
              </a:rPr>
              <a:t>pillule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anticonceptionnelle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(Dao, 2012)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es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androgènes exercent aussi une activité </a:t>
            </a:r>
            <a:r>
              <a:rPr lang="fr-CA" sz="2000" dirty="0" err="1">
                <a:solidFill>
                  <a:schemeClr val="bg2">
                    <a:lumMod val="50000"/>
                  </a:schemeClr>
                </a:solidFill>
              </a:rPr>
              <a:t>antinociceptive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 chez les hommes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et les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femmes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CA" sz="2000" dirty="0" err="1" smtClean="0">
                <a:solidFill>
                  <a:schemeClr val="bg2">
                    <a:lumMod val="50000"/>
                  </a:schemeClr>
                </a:solidFill>
              </a:rPr>
              <a:t>Maurer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 et al., 2016)</a:t>
            </a:r>
            <a:endParaRPr lang="en-US" altLang="x-none" sz="2000" dirty="0">
              <a:solidFill>
                <a:schemeClr val="bg2">
                  <a:lumMod val="50000"/>
                </a:schemeClr>
              </a:solidFill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359658"/>
            <a:ext cx="3606800" cy="54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fr-FR" sz="1800" b="0"/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82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16894" y="637052"/>
            <a:ext cx="7886700" cy="1325563"/>
          </a:xfrm>
        </p:spPr>
        <p:txBody>
          <a:bodyPr/>
          <a:lstStyle/>
          <a:p>
            <a:pPr marL="342900" indent="-342900"/>
            <a:r>
              <a:rPr lang="fr-FR" altLang="fr-FR" sz="3200" b="1" dirty="0" smtClean="0">
                <a:solidFill>
                  <a:srgbClr val="F8A6AC"/>
                </a:solidFill>
                <a:ea typeface="ＭＳ Ｐゴシック" charset="-128"/>
              </a:rPr>
              <a:t>facteurs psychosociales </a:t>
            </a:r>
            <a:endParaRPr lang="en-US" altLang="x-none" sz="3200" b="1" dirty="0">
              <a:solidFill>
                <a:srgbClr val="F8A6AC"/>
              </a:solidFill>
              <a:ea typeface="ＭＳ Ｐゴシック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16894" y="1718372"/>
            <a:ext cx="4536106" cy="4723471"/>
          </a:xfrm>
        </p:spPr>
        <p:txBody>
          <a:bodyPr>
            <a:normAutofit/>
          </a:bodyPr>
          <a:lstStyle/>
          <a:p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attentes de rôles des genres dans la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douleur: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hez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hommes -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les dispositions féminines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associées à des douleurs cliniques plus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grandes (</a:t>
            </a:r>
            <a:r>
              <a:rPr lang="fr-CA" sz="2000" dirty="0" err="1" smtClean="0">
                <a:solidFill>
                  <a:schemeClr val="bg2">
                    <a:lumMod val="50000"/>
                  </a:schemeClr>
                </a:solidFill>
              </a:rPr>
              <a:t>Thakrar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 et al., 2015);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les dispositions masculines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corrélées avec une intensité de douleur plus faible ainsi que des seuils de douleur et des niveaux de tolérance à la douleur plus </a:t>
            </a:r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élevés (Vigil et al, 2013)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fr-CA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l’orientation sexuelle (Vigil et al., 2014)</a:t>
            </a:r>
            <a:endParaRPr lang="x-none" altLang="x-none" sz="2000" dirty="0" smtClean="0">
              <a:solidFill>
                <a:schemeClr val="bg2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fr-CA" sz="2000" dirty="0" smtClean="0">
                <a:solidFill>
                  <a:schemeClr val="bg2">
                    <a:lumMod val="50000"/>
                  </a:schemeClr>
                </a:solidFill>
              </a:rPr>
              <a:t>réseaux sociaux, relations intimes, soutien de partenaire romantique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(Vigil et al, 2013)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61" y="1155700"/>
            <a:ext cx="36322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5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79750" y="841375"/>
            <a:ext cx="4544664" cy="1143000"/>
          </a:xfrm>
        </p:spPr>
        <p:txBody>
          <a:bodyPr/>
          <a:lstStyle/>
          <a:p>
            <a:pPr algn="l"/>
            <a:r>
              <a:rPr lang="en-US" altLang="x-none" sz="3200" b="1" dirty="0">
                <a:solidFill>
                  <a:srgbClr val="00B0F0"/>
                </a:solidFill>
                <a:ea typeface="ＭＳ Ｐゴシック" charset="-128"/>
              </a:rPr>
              <a:t>Depression:</a:t>
            </a:r>
            <a:br>
              <a:rPr lang="en-US" altLang="x-none" sz="3200" b="1" dirty="0">
                <a:solidFill>
                  <a:srgbClr val="00B0F0"/>
                </a:solidFill>
                <a:ea typeface="ＭＳ Ｐゴシック" charset="-128"/>
              </a:rPr>
            </a:br>
            <a:r>
              <a:rPr lang="en-US" altLang="x-none" sz="3200" b="1" dirty="0">
                <a:solidFill>
                  <a:srgbClr val="00B0F0"/>
                </a:solidFill>
                <a:ea typeface="ＭＳ Ｐゴシック" charset="-128"/>
              </a:rPr>
              <a:t>sex/gender differences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58777" y="2118189"/>
            <a:ext cx="4465637" cy="4461031"/>
          </a:xfrm>
        </p:spPr>
        <p:txBody>
          <a:bodyPr/>
          <a:lstStyle/>
          <a:p>
            <a:r>
              <a:rPr lang="en-US" altLang="x-none" sz="28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lifetime prevalence:</a:t>
            </a:r>
          </a:p>
          <a:p>
            <a:r>
              <a:rPr lang="en-US" altLang="x-none" sz="28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20-25% vs 10-15%</a:t>
            </a:r>
          </a:p>
          <a:p>
            <a:r>
              <a:rPr lang="en-US" altLang="x-none" sz="28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seasonal component </a:t>
            </a:r>
          </a:p>
          <a:p>
            <a:r>
              <a:rPr lang="en-US" altLang="x-none" sz="28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atypical features (i.e., increased appetite, weight gain, hypersomnia) </a:t>
            </a:r>
          </a:p>
          <a:p>
            <a:r>
              <a:rPr lang="en-US" altLang="x-none" sz="28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somatic complains, ruminations, feelings of worthlessness and guilt </a:t>
            </a:r>
          </a:p>
          <a:p>
            <a:endParaRPr lang="en-US" altLang="x-none" dirty="0">
              <a:solidFill>
                <a:schemeClr val="accent1"/>
              </a:solidFill>
              <a:ea typeface="ＭＳ Ｐゴシック" charset="-128"/>
            </a:endParaRP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0"/>
            <a:ext cx="3889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323850" y="824533"/>
            <a:ext cx="5419028" cy="1143000"/>
          </a:xfrm>
        </p:spPr>
        <p:txBody>
          <a:bodyPr/>
          <a:lstStyle/>
          <a:p>
            <a:pPr algn="l"/>
            <a:r>
              <a:rPr lang="en-US" altLang="x-none" sz="3200" b="1" dirty="0">
                <a:solidFill>
                  <a:srgbClr val="0070C0"/>
                </a:solidFill>
                <a:ea typeface="ＭＳ Ｐゴシック" charset="-128"/>
              </a:rPr>
              <a:t>Explanations of sex/gender differences in depression</a:t>
            </a:r>
          </a:p>
        </p:txBody>
      </p:sp>
      <p:sp>
        <p:nvSpPr>
          <p:cNvPr id="26627" name="Content Placeholder 10"/>
          <p:cNvSpPr>
            <a:spLocks noGrp="1"/>
          </p:cNvSpPr>
          <p:nvPr>
            <p:ph idx="1"/>
          </p:nvPr>
        </p:nvSpPr>
        <p:spPr>
          <a:xfrm>
            <a:off x="323850" y="2104463"/>
            <a:ext cx="5256213" cy="4482791"/>
          </a:xfrm>
        </p:spPr>
        <p:txBody>
          <a:bodyPr/>
          <a:lstStyle/>
          <a:p>
            <a:r>
              <a:rPr lang="en-US" altLang="x-none" sz="26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female </a:t>
            </a:r>
            <a:r>
              <a:rPr lang="en-US" altLang="x-none" sz="26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gender role socialization</a:t>
            </a:r>
            <a:r>
              <a:rPr lang="en-US" altLang="x-none" sz="26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has been associated with low self-esteem, low perceived control, pessimistic attributional styles and dependency + “role overload” </a:t>
            </a:r>
            <a:r>
              <a:rPr lang="en-US" altLang="x-none" sz="20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(e.g., Nolen-</a:t>
            </a:r>
            <a:r>
              <a:rPr lang="en-US" altLang="x-none" sz="2000" dirty="0" err="1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Hoeksema</a:t>
            </a:r>
            <a:r>
              <a:rPr lang="en-US" altLang="x-none" sz="20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&amp; Jackson, 2001; Wang, 2004; </a:t>
            </a:r>
            <a:r>
              <a:rPr lang="en-US" altLang="x-none" sz="2000" dirty="0" err="1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Accortt</a:t>
            </a:r>
            <a:r>
              <a:rPr lang="en-US" altLang="x-none" sz="2000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et al., 2008) </a:t>
            </a:r>
          </a:p>
          <a:p>
            <a:r>
              <a:rPr lang="en-US" altLang="x-none" sz="26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sex </a:t>
            </a:r>
            <a:r>
              <a:rPr lang="en-US" altLang="x-none" sz="2600" b="1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steroid hormones </a:t>
            </a:r>
            <a:r>
              <a:rPr lang="en-US" altLang="x-none" sz="26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- studies and theories have mainly focused on estrogen </a:t>
            </a:r>
            <a:r>
              <a:rPr lang="en-US" altLang="x-none" sz="20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(e.g., Payne et al., 2009; </a:t>
            </a:r>
            <a:r>
              <a:rPr lang="en-US" altLang="x-none" sz="20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Brummelte</a:t>
            </a:r>
            <a:r>
              <a:rPr lang="en-US" altLang="x-none" sz="20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&amp; </a:t>
            </a:r>
            <a:r>
              <a:rPr lang="en-US" altLang="x-none" sz="2000" dirty="0" err="1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Galea</a:t>
            </a:r>
            <a:r>
              <a:rPr lang="en-US" altLang="x-none" sz="2000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, 2010; Freeman et al., 2014) </a:t>
            </a:r>
          </a:p>
        </p:txBody>
      </p:sp>
      <p:pic>
        <p:nvPicPr>
          <p:cNvPr id="2662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074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1117</Words>
  <Application>Microsoft Macintosh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Black</vt:lpstr>
      <vt:lpstr>Calibri</vt:lpstr>
      <vt:lpstr>Calibri Light</vt:lpstr>
      <vt:lpstr>ＭＳ Ｐゴシック</vt:lpstr>
      <vt:lpstr>Arial</vt:lpstr>
      <vt:lpstr>Thème Office</vt:lpstr>
      <vt:lpstr>PowerPoint Presentation</vt:lpstr>
      <vt:lpstr>plan de la présentation</vt:lpstr>
      <vt:lpstr>Différences homme-femme dans la perception de la douleur et dans l’expérience clinique de douleur </vt:lpstr>
      <vt:lpstr>l’impact de l’âge </vt:lpstr>
      <vt:lpstr>facteurs biologique: les hormones gonadiques </vt:lpstr>
      <vt:lpstr>PowerPoint Presentation</vt:lpstr>
      <vt:lpstr>facteurs psychosociales </vt:lpstr>
      <vt:lpstr>Depression: sex/gender differences</vt:lpstr>
      <vt:lpstr>Explanations of sex/gender differences in depression</vt:lpstr>
      <vt:lpstr>Explanations of sex/gender differences in depression – 5-HT</vt:lpstr>
      <vt:lpstr>depression &amp; pain x sex/gender</vt:lpstr>
      <vt:lpstr>Anxiety:  sex/gender differences</vt:lpstr>
      <vt:lpstr>Explanations of sex/gender differences in anxiety </vt:lpstr>
      <vt:lpstr>anxiety &amp; pain x sex/gender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EVRARD</dc:creator>
  <cp:lastModifiedBy>Microsoft Office User</cp:lastModifiedBy>
  <cp:revision>31</cp:revision>
  <dcterms:created xsi:type="dcterms:W3CDTF">2017-04-07T15:06:44Z</dcterms:created>
  <dcterms:modified xsi:type="dcterms:W3CDTF">2017-05-25T20:29:34Z</dcterms:modified>
</cp:coreProperties>
</file>