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67" r:id="rId10"/>
    <p:sldId id="268" r:id="rId11"/>
    <p:sldId id="270" r:id="rId12"/>
    <p:sldId id="271" r:id="rId13"/>
    <p:sldId id="278" r:id="rId14"/>
    <p:sldId id="275" r:id="rId15"/>
    <p:sldId id="276" r:id="rId16"/>
    <p:sldId id="277" r:id="rId17"/>
    <p:sldId id="274" r:id="rId18"/>
    <p:sldId id="258" r:id="rId19"/>
    <p:sldId id="260" r:id="rId20"/>
    <p:sldId id="273" r:id="rId21"/>
    <p:sldId id="259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07FE5-D59D-4A51-84B8-F6F48F572996}" type="datetimeFigureOut">
              <a:rPr lang="fr-CA" smtClean="0"/>
              <a:t>2017-05-26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597F-092F-4B49-84D0-7DDF96FF85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753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1600" dirty="0" smtClean="0"/>
              <a:t>The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prevalence</a:t>
            </a:r>
            <a:r>
              <a:rPr lang="fr-CA" sz="1600" baseline="0" dirty="0" smtClean="0"/>
              <a:t> of </a:t>
            </a:r>
            <a:r>
              <a:rPr lang="fr-CA" sz="1600" baseline="0" dirty="0" err="1" smtClean="0"/>
              <a:t>autism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is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also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increasing</a:t>
            </a:r>
            <a:r>
              <a:rPr lang="fr-CA" sz="1600" baseline="0" dirty="0" smtClean="0"/>
              <a:t> in NA. </a:t>
            </a:r>
          </a:p>
          <a:p>
            <a:endParaRPr lang="fr-CA" sz="1600" dirty="0" smtClean="0"/>
          </a:p>
          <a:p>
            <a:r>
              <a:rPr lang="fr-CA" sz="1600" baseline="0" dirty="0" smtClean="0"/>
              <a:t>In 2010, one 8-</a:t>
            </a:r>
            <a:r>
              <a:rPr lang="fr-CA" sz="1600" baseline="0" dirty="0" err="1" smtClean="0"/>
              <a:t>year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aged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child</a:t>
            </a:r>
            <a:r>
              <a:rPr lang="fr-CA" sz="1600" baseline="0" dirty="0" smtClean="0"/>
              <a:t> per 68 has the </a:t>
            </a:r>
            <a:r>
              <a:rPr lang="fr-CA" sz="1600" baseline="0" dirty="0" err="1" smtClean="0"/>
              <a:t>diagnosis</a:t>
            </a:r>
            <a:r>
              <a:rPr lang="fr-CA" sz="1600" baseline="0" dirty="0" smtClean="0"/>
              <a:t> of ASD.</a:t>
            </a:r>
          </a:p>
          <a:p>
            <a:endParaRPr lang="fr-CA" sz="1600" dirty="0" smtClean="0"/>
          </a:p>
          <a:p>
            <a:r>
              <a:rPr lang="fr-CA" sz="1600" baseline="0" dirty="0" smtClean="0"/>
              <a:t> It </a:t>
            </a:r>
            <a:r>
              <a:rPr lang="fr-CA" sz="1600" baseline="0" dirty="0" err="1" smtClean="0"/>
              <a:t>is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common</a:t>
            </a:r>
            <a:r>
              <a:rPr lang="fr-CA" sz="1600" baseline="0" dirty="0" smtClean="0"/>
              <a:t> to </a:t>
            </a:r>
            <a:r>
              <a:rPr lang="fr-CA" sz="1600" baseline="0" dirty="0" err="1" smtClean="0"/>
              <a:t>think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that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this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increase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is</a:t>
            </a:r>
            <a:r>
              <a:rPr lang="fr-CA" sz="1600" baseline="0" dirty="0" smtClean="0"/>
              <a:t> due to </a:t>
            </a:r>
            <a:r>
              <a:rPr lang="fr-CA" sz="1600" baseline="0" dirty="0" err="1" smtClean="0"/>
              <a:t>increased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awareness</a:t>
            </a:r>
            <a:r>
              <a:rPr lang="fr-CA" sz="1600" baseline="0" dirty="0" smtClean="0"/>
              <a:t>, but the </a:t>
            </a:r>
            <a:r>
              <a:rPr lang="fr-CA" sz="1600" baseline="0" dirty="0" err="1" smtClean="0"/>
              <a:t>dynamic</a:t>
            </a:r>
            <a:r>
              <a:rPr lang="fr-CA" sz="1600" baseline="0" dirty="0" smtClean="0"/>
              <a:t> of the </a:t>
            </a:r>
            <a:r>
              <a:rPr lang="fr-CA" sz="1600" baseline="0" dirty="0" err="1" smtClean="0"/>
              <a:t>prevalence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was</a:t>
            </a:r>
            <a:r>
              <a:rPr lang="fr-CA" sz="1600" baseline="0" dirty="0" smtClean="0"/>
              <a:t> the </a:t>
            </a:r>
            <a:r>
              <a:rPr lang="fr-CA" sz="1600" baseline="0" dirty="0" err="1" smtClean="0"/>
              <a:t>same</a:t>
            </a:r>
            <a:r>
              <a:rPr lang="fr-CA" sz="1600" baseline="0" dirty="0" smtClean="0"/>
              <a:t> for the last 10 </a:t>
            </a:r>
            <a:r>
              <a:rPr lang="fr-CA" sz="1600" baseline="0" dirty="0" err="1" smtClean="0"/>
              <a:t>years</a:t>
            </a:r>
            <a:r>
              <a:rPr lang="fr-CA" sz="1600" baseline="0" dirty="0" smtClean="0"/>
              <a:t>. </a:t>
            </a:r>
          </a:p>
          <a:p>
            <a:endParaRPr lang="fr-CA" sz="1600" dirty="0" smtClean="0"/>
          </a:p>
          <a:p>
            <a:r>
              <a:rPr lang="fr-CA" sz="1600" baseline="0" dirty="0" smtClean="0"/>
              <a:t>And, in </a:t>
            </a:r>
            <a:r>
              <a:rPr lang="fr-CA" sz="1600" baseline="0" dirty="0" err="1" smtClean="0"/>
              <a:t>according</a:t>
            </a:r>
            <a:r>
              <a:rPr lang="fr-CA" sz="1600" baseline="0" dirty="0" smtClean="0"/>
              <a:t> to an extensive </a:t>
            </a:r>
            <a:r>
              <a:rPr lang="fr-CA" sz="1600" baseline="0" dirty="0" err="1" smtClean="0"/>
              <a:t>review</a:t>
            </a:r>
            <a:r>
              <a:rPr lang="fr-CA" sz="1600" baseline="0" dirty="0" smtClean="0"/>
              <a:t> by Nature, for 46% of the </a:t>
            </a:r>
            <a:r>
              <a:rPr lang="fr-CA" sz="1600" baseline="0" dirty="0" err="1" smtClean="0"/>
              <a:t>increase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there</a:t>
            </a:r>
            <a:r>
              <a:rPr lang="fr-CA" sz="1600" baseline="0" dirty="0" smtClean="0"/>
              <a:t> </a:t>
            </a:r>
            <a:r>
              <a:rPr lang="fr-CA" sz="1600" baseline="0" dirty="0" err="1" smtClean="0"/>
              <a:t>is</a:t>
            </a:r>
            <a:r>
              <a:rPr lang="fr-CA" sz="1600" baseline="0" dirty="0" smtClean="0"/>
              <a:t> no </a:t>
            </a:r>
            <a:r>
              <a:rPr lang="fr-CA" sz="1600" baseline="0" dirty="0" err="1" smtClean="0"/>
              <a:t>any</a:t>
            </a:r>
            <a:r>
              <a:rPr lang="fr-CA" sz="1600" baseline="0" dirty="0" smtClean="0"/>
              <a:t> explicative </a:t>
            </a:r>
            <a:r>
              <a:rPr lang="fr-CA" sz="1600" baseline="0" dirty="0" err="1" smtClean="0"/>
              <a:t>hypothesis</a:t>
            </a:r>
            <a:r>
              <a:rPr lang="fr-CA" sz="1600" baseline="0" dirty="0" smtClean="0"/>
              <a:t>.</a:t>
            </a:r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BE1E-E631-4C2C-AA43-55A6B6841054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0502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648D-F947-4E79-83CB-5B1217AF1388}" type="slidenum">
              <a:rPr lang="fr-CA" smtClean="0">
                <a:solidFill>
                  <a:prstClr val="black"/>
                </a:solidFill>
              </a:rPr>
              <a:pPr/>
              <a:t>14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0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106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33632"/>
            <a:ext cx="7772400" cy="40211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3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26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14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FE99-CC58-461A-9C59-17AC8E00A2BE}" type="datetime1">
              <a:rPr lang="fr-CA" smtClean="0"/>
              <a:pPr>
                <a:defRPr/>
              </a:pPr>
              <a:t>2017-05-26</a:t>
            </a:fld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1DF8-98CC-4948-ADF3-B833AC16181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133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9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90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0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26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99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2AAEE75C-6225-4F9D-8173-F50D66432F0B" descr="33ADB0B5-3B58-4C38-8B5D-A7A49E9E069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992" cy="68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894" y="7501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94" y="22767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3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AB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ature.com/articles/doi:10.1038/ng.3869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140" y="2409120"/>
            <a:ext cx="8251343" cy="13255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Environnement prénatal et autisme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69811" y="5329647"/>
            <a:ext cx="410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Larissa Takser, MD, PhD</a:t>
            </a:r>
          </a:p>
          <a:p>
            <a:pPr algn="ctr"/>
            <a:r>
              <a:rPr lang="fr-CA" dirty="0" smtClean="0"/>
              <a:t>Université de Sherbrooke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28" y="3396342"/>
            <a:ext cx="3259183" cy="32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9036496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Autism: is </a:t>
            </a:r>
            <a:r>
              <a:rPr lang="en-US" sz="3600" b="1" dirty="0" err="1" smtClean="0">
                <a:solidFill>
                  <a:srgbClr val="002060"/>
                </a:solidFill>
              </a:rPr>
              <a:t>folate</a:t>
            </a:r>
            <a:r>
              <a:rPr lang="en-US" sz="3600" b="1" dirty="0" smtClean="0">
                <a:solidFill>
                  <a:srgbClr val="002060"/>
                </a:solidFill>
              </a:rPr>
              <a:t> deficiency one of the causes?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E6E6F40D-441C-49DD-8721-EE4B31451353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339752" y="119675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err="1" smtClean="0"/>
              <a:t>Folate</a:t>
            </a:r>
            <a:r>
              <a:rPr lang="fr-CA" sz="2000" dirty="0" smtClean="0"/>
              <a:t> </a:t>
            </a:r>
            <a:r>
              <a:rPr lang="fr-CA" sz="2000" dirty="0" err="1" smtClean="0"/>
              <a:t>deficiency</a:t>
            </a:r>
            <a:endParaRPr lang="fr-CA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195736" y="246327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ym typeface="Symbol"/>
              </a:rPr>
              <a:t>  </a:t>
            </a:r>
            <a:r>
              <a:rPr lang="fr-CA" sz="2400" dirty="0" err="1" smtClean="0">
                <a:sym typeface="Symbol"/>
              </a:rPr>
              <a:t>Risk</a:t>
            </a:r>
            <a:r>
              <a:rPr lang="fr-CA" sz="2400" dirty="0" smtClean="0">
                <a:sym typeface="Symbol"/>
              </a:rPr>
              <a:t> of </a:t>
            </a:r>
            <a:r>
              <a:rPr lang="fr-CA" sz="2400" dirty="0" err="1" smtClean="0">
                <a:sym typeface="Symbol"/>
              </a:rPr>
              <a:t>autism</a:t>
            </a:r>
            <a:endParaRPr lang="fr-CA" sz="2400" dirty="0"/>
          </a:p>
        </p:txBody>
      </p:sp>
      <p:cxnSp>
        <p:nvCxnSpPr>
          <p:cNvPr id="9" name="Connecteur droit avec flèche 8"/>
          <p:cNvCxnSpPr>
            <a:stCxn id="4" idx="2"/>
            <a:endCxn id="7" idx="0"/>
          </p:cNvCxnSpPr>
          <p:nvPr/>
        </p:nvCxnSpPr>
        <p:spPr>
          <a:xfrm>
            <a:off x="3347864" y="1596862"/>
            <a:ext cx="0" cy="8664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1520" y="76470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i="1" dirty="0" err="1" smtClean="0"/>
              <a:t>Strong</a:t>
            </a:r>
            <a:r>
              <a:rPr lang="fr-CA" sz="2000" b="1" i="1" dirty="0" smtClean="0"/>
              <a:t> </a:t>
            </a:r>
            <a:r>
              <a:rPr lang="fr-CA" sz="2000" b="1" i="1" dirty="0" err="1" smtClean="0"/>
              <a:t>epidemiological</a:t>
            </a:r>
            <a:r>
              <a:rPr lang="fr-CA" sz="2000" b="1" i="1" dirty="0" smtClean="0"/>
              <a:t> </a:t>
            </a:r>
            <a:r>
              <a:rPr lang="fr-CA" sz="2000" b="1" i="1" dirty="0" err="1" smtClean="0"/>
              <a:t>evidence</a:t>
            </a:r>
            <a:r>
              <a:rPr lang="fr-CA" sz="2000" b="1" i="1" dirty="0" smtClean="0"/>
              <a:t>:</a:t>
            </a:r>
            <a:endParaRPr lang="fr-CA" sz="2000" b="1" i="1" dirty="0"/>
          </a:p>
        </p:txBody>
      </p:sp>
      <p:cxnSp>
        <p:nvCxnSpPr>
          <p:cNvPr id="22" name="Connecteur en arc 21"/>
          <p:cNvCxnSpPr>
            <a:stCxn id="4" idx="1"/>
            <a:endCxn id="7" idx="1"/>
          </p:cNvCxnSpPr>
          <p:nvPr/>
        </p:nvCxnSpPr>
        <p:spPr>
          <a:xfrm rot="10800000" flipV="1">
            <a:off x="2195736" y="1396806"/>
            <a:ext cx="144016" cy="1297305"/>
          </a:xfrm>
          <a:prstGeom prst="curvedConnector3">
            <a:avLst>
              <a:gd name="adj1" fmla="val 258732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547663" y="1700808"/>
            <a:ext cx="144016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fr-CA" b="1" dirty="0" err="1" smtClean="0"/>
              <a:t>Nutritional</a:t>
            </a:r>
            <a:endParaRPr lang="fr-CA" b="1" dirty="0" smtClean="0"/>
          </a:p>
        </p:txBody>
      </p:sp>
      <p:cxnSp>
        <p:nvCxnSpPr>
          <p:cNvPr id="33" name="Connecteur en arc 32"/>
          <p:cNvCxnSpPr>
            <a:stCxn id="4" idx="3"/>
            <a:endCxn id="7" idx="3"/>
          </p:cNvCxnSpPr>
          <p:nvPr/>
        </p:nvCxnSpPr>
        <p:spPr>
          <a:xfrm>
            <a:off x="4355976" y="1396807"/>
            <a:ext cx="144016" cy="1297305"/>
          </a:xfrm>
          <a:prstGeom prst="curvedConnector3">
            <a:avLst>
              <a:gd name="adj1" fmla="val 258732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995936" y="1702549"/>
            <a:ext cx="4824536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fr-CA" b="1" dirty="0" err="1" smtClean="0"/>
              <a:t>Functional</a:t>
            </a:r>
            <a:endParaRPr lang="fr-CA" b="1" dirty="0" smtClean="0"/>
          </a:p>
          <a:p>
            <a:r>
              <a:rPr lang="fr-CA" dirty="0" smtClean="0"/>
              <a:t>(MTHFR </a:t>
            </a:r>
            <a:r>
              <a:rPr lang="fr-CA" dirty="0" err="1" smtClean="0"/>
              <a:t>polymorphism</a:t>
            </a:r>
            <a:r>
              <a:rPr lang="fr-CA" dirty="0" smtClean="0"/>
              <a:t>, anti-</a:t>
            </a:r>
            <a:r>
              <a:rPr lang="fr-CA" dirty="0" err="1" smtClean="0"/>
              <a:t>folate</a:t>
            </a:r>
            <a:r>
              <a:rPr lang="fr-CA" dirty="0" smtClean="0"/>
              <a:t> </a:t>
            </a:r>
            <a:r>
              <a:rPr lang="fr-CA" dirty="0" err="1" smtClean="0"/>
              <a:t>receptor</a:t>
            </a:r>
            <a:r>
              <a:rPr lang="fr-CA" dirty="0" smtClean="0"/>
              <a:t> ab)</a:t>
            </a:r>
            <a:endParaRPr lang="fr-CA" dirty="0"/>
          </a:p>
        </p:txBody>
      </p:sp>
      <p:pic>
        <p:nvPicPr>
          <p:cNvPr id="20" name="Imag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924944"/>
            <a:ext cx="6408711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932968" y="3284984"/>
            <a:ext cx="864095" cy="49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5292081" y="3861048"/>
            <a:ext cx="864095" cy="49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/>
          <p:cNvSpPr/>
          <p:nvPr/>
        </p:nvSpPr>
        <p:spPr>
          <a:xfrm>
            <a:off x="2915816" y="4437112"/>
            <a:ext cx="864095" cy="49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26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40D-441C-49DD-8721-EE4B31451353}" type="slidenum">
              <a:rPr lang="fr-CA" smtClean="0"/>
              <a:pPr/>
              <a:t>11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285875"/>
            <a:ext cx="7524750" cy="428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792" y="3645024"/>
            <a:ext cx="1224136" cy="49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05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40D-441C-49DD-8721-EE4B31451353}" type="slidenum">
              <a:rPr lang="fr-CA" smtClean="0"/>
              <a:pPr/>
              <a:t>12</a:t>
            </a:fld>
            <a:endParaRPr lang="fr-CA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5"/>
            <a:ext cx="77048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55576" y="573325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Autres conditions qui diminuent la biodisponibilité des folates:</a:t>
            </a:r>
          </a:p>
          <a:p>
            <a:endParaRPr lang="fr-CA" b="1" dirty="0"/>
          </a:p>
          <a:p>
            <a:r>
              <a:rPr lang="fr-CA" b="1" dirty="0" smtClean="0"/>
              <a:t>Obésité, antibiotiques, alcool, NSAID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9350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94956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Epidemiology: potentially modifiable risk factors for autism or autistic traits</a:t>
            </a:r>
            <a:endParaRPr lang="en-C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057729"/>
          <a:ext cx="7886701" cy="263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802">
                  <a:extLst>
                    <a:ext uri="{9D8B030D-6E8A-4147-A177-3AD203B41FA5}">
                      <a16:colId xmlns:a16="http://schemas.microsoft.com/office/drawing/2014/main" val="2584742082"/>
                    </a:ext>
                  </a:extLst>
                </a:gridCol>
                <a:gridCol w="4953899">
                  <a:extLst>
                    <a:ext uri="{9D8B030D-6E8A-4147-A177-3AD203B41FA5}">
                      <a16:colId xmlns:a16="http://schemas.microsoft.com/office/drawing/2014/main" val="341332671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err="1" smtClean="0"/>
                        <a:t>Risk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factors</a:t>
                      </a:r>
                      <a:endParaRPr lang="fr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 err="1" smtClean="0"/>
                        <a:t>Potential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mechanism</a:t>
                      </a:r>
                      <a:endParaRPr lang="fr-CA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1881595"/>
                  </a:ext>
                </a:extLst>
              </a:tr>
              <a:tr h="762143">
                <a:tc>
                  <a:txBody>
                    <a:bodyPr/>
                    <a:lstStyle/>
                    <a:p>
                      <a:r>
                        <a:rPr lang="fr-CA" sz="1400" b="1" dirty="0" smtClean="0"/>
                        <a:t>Endocrine </a:t>
                      </a:r>
                      <a:r>
                        <a:rPr lang="fr-CA" sz="1400" b="1" dirty="0" err="1" smtClean="0"/>
                        <a:t>disruptors</a:t>
                      </a:r>
                      <a:r>
                        <a:rPr lang="fr-CA" sz="1400" dirty="0" smtClean="0"/>
                        <a:t>: </a:t>
                      </a:r>
                    </a:p>
                    <a:p>
                      <a:r>
                        <a:rPr lang="fr-CA" sz="1400" dirty="0" err="1" smtClean="0"/>
                        <a:t>flame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retardants</a:t>
                      </a:r>
                      <a:r>
                        <a:rPr lang="fr-CA" sz="1400" dirty="0" smtClean="0"/>
                        <a:t> PBDE and </a:t>
                      </a:r>
                      <a:r>
                        <a:rPr lang="fr-CA" sz="1400" dirty="0" err="1" smtClean="0"/>
                        <a:t>phthalates</a:t>
                      </a:r>
                      <a:r>
                        <a:rPr lang="fr-CA" sz="1400" dirty="0" smtClean="0"/>
                        <a:t> in </a:t>
                      </a:r>
                      <a:r>
                        <a:rPr lang="fr-CA" sz="1400" dirty="0" err="1" smtClean="0"/>
                        <a:t>pregnancy</a:t>
                      </a:r>
                      <a:endParaRPr lang="fr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A" sz="1400" dirty="0" err="1" smtClean="0"/>
                        <a:t>Testosterone</a:t>
                      </a:r>
                      <a:r>
                        <a:rPr lang="fr-CA" sz="1400" dirty="0" smtClean="0"/>
                        <a:t> and/or aromatase </a:t>
                      </a:r>
                      <a:r>
                        <a:rPr lang="fr-CA" sz="1400" dirty="0" err="1" smtClean="0"/>
                        <a:t>brain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pathways</a:t>
                      </a:r>
                      <a:endParaRPr lang="fr-CA" sz="1400" dirty="0" smtClean="0"/>
                    </a:p>
                    <a:p>
                      <a:r>
                        <a:rPr lang="fr-CA" sz="1400" dirty="0" err="1" smtClean="0"/>
                        <a:t>Thyroid</a:t>
                      </a:r>
                      <a:r>
                        <a:rPr lang="fr-CA" sz="1400" baseline="0" dirty="0" smtClean="0"/>
                        <a:t> disruption</a:t>
                      </a:r>
                      <a:endParaRPr lang="fr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13694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CA" sz="1400" b="1" dirty="0" err="1" smtClean="0"/>
                        <a:t>Inadequate</a:t>
                      </a:r>
                      <a:r>
                        <a:rPr lang="fr-CA" sz="1400" b="1" baseline="0" dirty="0" smtClean="0"/>
                        <a:t> folate </a:t>
                      </a:r>
                      <a:r>
                        <a:rPr lang="fr-CA" sz="1400" b="1" baseline="0" dirty="0" err="1" smtClean="0"/>
                        <a:t>intake</a:t>
                      </a:r>
                      <a:r>
                        <a:rPr lang="fr-CA" sz="1400" b="1" baseline="0" dirty="0" smtClean="0"/>
                        <a:t> </a:t>
                      </a:r>
                      <a:r>
                        <a:rPr lang="fr-CA" sz="1400" baseline="0" dirty="0" smtClean="0"/>
                        <a:t>in </a:t>
                      </a:r>
                      <a:r>
                        <a:rPr lang="fr-CA" sz="1400" baseline="0" dirty="0" err="1" smtClean="0"/>
                        <a:t>early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pregnancy</a:t>
                      </a:r>
                      <a:endParaRPr lang="fr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A" sz="1400" dirty="0" err="1" smtClean="0"/>
                        <a:t>Epigenetic</a:t>
                      </a:r>
                      <a:r>
                        <a:rPr lang="fr-CA" sz="1400" dirty="0" smtClean="0"/>
                        <a:t> over-</a:t>
                      </a:r>
                      <a:r>
                        <a:rPr lang="fr-CA" sz="1400" dirty="0" err="1" smtClean="0"/>
                        <a:t>regulation</a:t>
                      </a:r>
                      <a:r>
                        <a:rPr lang="fr-CA" sz="1400" dirty="0" smtClean="0"/>
                        <a:t> of </a:t>
                      </a:r>
                      <a:r>
                        <a:rPr lang="fr-CA" sz="1400" dirty="0" err="1" smtClean="0"/>
                        <a:t>gene</a:t>
                      </a:r>
                      <a:r>
                        <a:rPr lang="fr-CA" sz="1400" dirty="0" smtClean="0"/>
                        <a:t> expression / </a:t>
                      </a:r>
                      <a:r>
                        <a:rPr lang="fr-CA" sz="1400" dirty="0" err="1" smtClean="0"/>
                        <a:t>methylation</a:t>
                      </a:r>
                      <a:r>
                        <a:rPr lang="fr-CA" sz="1400" baseline="0" dirty="0" smtClean="0"/>
                        <a:t> of DNA</a:t>
                      </a:r>
                      <a:endParaRPr lang="fr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54041"/>
                  </a:ext>
                </a:extLst>
              </a:tr>
              <a:tr h="1099245">
                <a:tc>
                  <a:txBody>
                    <a:bodyPr/>
                    <a:lstStyle/>
                    <a:p>
                      <a:r>
                        <a:rPr lang="fr-CA" sz="1400" b="1" dirty="0" err="1" smtClean="0"/>
                        <a:t>Overweight</a:t>
                      </a:r>
                      <a:r>
                        <a:rPr lang="fr-CA" sz="1400" b="1" dirty="0" smtClean="0"/>
                        <a:t>/</a:t>
                      </a:r>
                      <a:r>
                        <a:rPr lang="fr-CA" sz="1400" b="1" dirty="0" err="1" smtClean="0"/>
                        <a:t>obesity</a:t>
                      </a:r>
                      <a:r>
                        <a:rPr lang="fr-CA" sz="1400" dirty="0" smtClean="0"/>
                        <a:t> in </a:t>
                      </a:r>
                      <a:r>
                        <a:rPr lang="fr-CA" sz="1400" dirty="0" err="1" smtClean="0"/>
                        <a:t>pregnancy</a:t>
                      </a:r>
                      <a:endParaRPr lang="fr-CA" sz="1400" dirty="0" smtClean="0"/>
                    </a:p>
                    <a:p>
                      <a:endParaRPr lang="fr-CA" sz="1400" dirty="0" smtClean="0"/>
                    </a:p>
                    <a:p>
                      <a:endParaRPr lang="fr-CA" sz="1400" dirty="0" smtClean="0"/>
                    </a:p>
                    <a:p>
                      <a:r>
                        <a:rPr lang="fr-CA" sz="1400" b="1" dirty="0" smtClean="0"/>
                        <a:t>GI </a:t>
                      </a:r>
                      <a:r>
                        <a:rPr lang="fr-CA" sz="1400" b="1" dirty="0" err="1" smtClean="0"/>
                        <a:t>disfunction</a:t>
                      </a:r>
                      <a:r>
                        <a:rPr lang="fr-CA" sz="1400" b="1" dirty="0" smtClean="0"/>
                        <a:t> </a:t>
                      </a:r>
                      <a:r>
                        <a:rPr lang="fr-CA" sz="1400" dirty="0" smtClean="0"/>
                        <a:t>in </a:t>
                      </a:r>
                      <a:r>
                        <a:rPr lang="fr-CA" sz="1400" dirty="0" err="1" smtClean="0"/>
                        <a:t>early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childhood</a:t>
                      </a:r>
                      <a:endParaRPr lang="fr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A" sz="1400" dirty="0" err="1" smtClean="0"/>
                        <a:t>metabolic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pathways</a:t>
                      </a:r>
                      <a:r>
                        <a:rPr lang="fr-CA" sz="1400" baseline="0" dirty="0" smtClean="0"/>
                        <a:t>, </a:t>
                      </a:r>
                      <a:r>
                        <a:rPr lang="fr-CA" sz="1400" baseline="0" dirty="0" err="1" smtClean="0"/>
                        <a:t>gut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microbiome</a:t>
                      </a:r>
                      <a:r>
                        <a:rPr lang="fr-CA" sz="1400" baseline="0" dirty="0" smtClean="0"/>
                        <a:t>? </a:t>
                      </a:r>
                      <a:r>
                        <a:rPr lang="fr-CA" sz="1400" baseline="0" dirty="0" err="1" smtClean="0"/>
                        <a:t>Trypthophan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metabolism</a:t>
                      </a:r>
                      <a:r>
                        <a:rPr lang="fr-CA" sz="1400" baseline="0" dirty="0" smtClean="0"/>
                        <a:t>?</a:t>
                      </a:r>
                    </a:p>
                    <a:p>
                      <a:endParaRPr lang="fr-CA" sz="1400" baseline="0" dirty="0" smtClean="0"/>
                    </a:p>
                    <a:p>
                      <a:endParaRPr lang="fr-CA" sz="1400" baseline="0" dirty="0" smtClean="0"/>
                    </a:p>
                    <a:p>
                      <a:r>
                        <a:rPr lang="fr-CA" sz="1400" baseline="0" dirty="0" err="1" smtClean="0"/>
                        <a:t>Impaired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early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gut</a:t>
                      </a:r>
                      <a:r>
                        <a:rPr lang="fr-CA" sz="1400" baseline="0" dirty="0" smtClean="0"/>
                        <a:t> colonisation?</a:t>
                      </a:r>
                      <a:endParaRPr lang="fr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3616567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28651" y="5528182"/>
            <a:ext cx="78867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b="1" dirty="0" err="1"/>
              <a:t>Refs</a:t>
            </a:r>
            <a:r>
              <a:rPr lang="fr-CA" sz="1050" b="1" dirty="0"/>
              <a:t>:</a:t>
            </a:r>
            <a:r>
              <a:rPr lang="fr-CA" sz="1050" dirty="0"/>
              <a:t> </a:t>
            </a:r>
            <a:r>
              <a:rPr lang="fr-CA" sz="900" i="1" dirty="0"/>
              <a:t>Kim et al. 2009; Engel et al. 2010; </a:t>
            </a:r>
            <a:r>
              <a:rPr lang="fr-CA" sz="900" i="1" dirty="0" err="1"/>
              <a:t>Miodovnik</a:t>
            </a:r>
            <a:r>
              <a:rPr lang="fr-CA" sz="900" i="1" dirty="0"/>
              <a:t> et al. 2011; Braun et al. 2009; </a:t>
            </a:r>
            <a:r>
              <a:rPr lang="fr-CA" sz="900" i="1" dirty="0" err="1"/>
              <a:t>Whyatt</a:t>
            </a:r>
            <a:r>
              <a:rPr lang="fr-CA" sz="900" i="1" dirty="0"/>
              <a:t> et al. 2012; Kim et al. 2011; </a:t>
            </a:r>
            <a:r>
              <a:rPr lang="fr-CA" sz="900" i="1" dirty="0" err="1"/>
              <a:t>Gump</a:t>
            </a:r>
            <a:r>
              <a:rPr lang="fr-CA" sz="900" i="1" dirty="0"/>
              <a:t> et al. 2014; Chen et al. 2014; Gascon et al. 2011; Hoffman et al. 2012; </a:t>
            </a:r>
            <a:r>
              <a:rPr lang="fr-CA" sz="900" i="1" dirty="0" err="1"/>
              <a:t>Adgent</a:t>
            </a:r>
            <a:r>
              <a:rPr lang="fr-CA" sz="900" i="1" dirty="0"/>
              <a:t> et al. 2014; Schmidt et al 2013 CHARGE </a:t>
            </a:r>
            <a:r>
              <a:rPr lang="fr-CA" sz="900" i="1" dirty="0" err="1"/>
              <a:t>study</a:t>
            </a:r>
            <a:r>
              <a:rPr lang="fr-CA" sz="900" i="1" dirty="0"/>
              <a:t>; </a:t>
            </a:r>
            <a:r>
              <a:rPr lang="fr-CA" sz="900" i="1" dirty="0" err="1"/>
              <a:t>Suren</a:t>
            </a:r>
            <a:r>
              <a:rPr lang="fr-CA" sz="900" i="1" dirty="0"/>
              <a:t> et al 2013 </a:t>
            </a:r>
            <a:r>
              <a:rPr lang="fr-CA" sz="900" i="1" dirty="0" err="1"/>
              <a:t>MoBa</a:t>
            </a:r>
            <a:r>
              <a:rPr lang="fr-CA" sz="900" i="1" dirty="0"/>
              <a:t> </a:t>
            </a:r>
            <a:r>
              <a:rPr lang="fr-CA" sz="900" i="1" dirty="0" err="1"/>
              <a:t>study</a:t>
            </a:r>
            <a:r>
              <a:rPr lang="fr-CA" sz="900" i="1" dirty="0"/>
              <a:t>; </a:t>
            </a:r>
            <a:r>
              <a:rPr lang="fr-CA" sz="900" i="1" dirty="0" err="1"/>
              <a:t>Collado</a:t>
            </a:r>
            <a:r>
              <a:rPr lang="fr-CA" sz="900" i="1" dirty="0"/>
              <a:t> et al 2010; </a:t>
            </a:r>
            <a:r>
              <a:rPr lang="fr-CA" sz="900" i="1" dirty="0" err="1"/>
              <a:t>Puspogenoro</a:t>
            </a:r>
            <a:r>
              <a:rPr lang="fr-CA" sz="900" i="1" dirty="0"/>
              <a:t> et al 2015</a:t>
            </a:r>
          </a:p>
        </p:txBody>
      </p:sp>
    </p:spTree>
    <p:extLst>
      <p:ext uri="{BB962C8B-B14F-4D97-AF65-F5344CB8AC3E}">
        <p14:creationId xmlns:p14="http://schemas.microsoft.com/office/powerpoint/2010/main" val="10090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978274" y="1501963"/>
            <a:ext cx="7022726" cy="1674905"/>
            <a:chOff x="190676" y="1824265"/>
            <a:chExt cx="9074292" cy="909244"/>
          </a:xfrm>
        </p:grpSpPr>
        <p:sp>
          <p:nvSpPr>
            <p:cNvPr id="26" name="Triangle isocèle 25"/>
            <p:cNvSpPr/>
            <p:nvPr/>
          </p:nvSpPr>
          <p:spPr>
            <a:xfrm rot="5400000">
              <a:off x="8357229" y="1824091"/>
              <a:ext cx="905886" cy="909592"/>
            </a:xfrm>
            <a:prstGeom prst="triangle">
              <a:avLst/>
            </a:prstGeom>
            <a:gradFill flip="none" rotWithShape="1">
              <a:gsLst>
                <a:gs pos="0">
                  <a:srgbClr val="E6B9B8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CA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676" y="1824265"/>
              <a:ext cx="8176331" cy="909244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lumMod val="50000"/>
                  </a:srgbClr>
                </a:gs>
                <a:gs pos="100000">
                  <a:srgbClr val="C0504D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CA" sz="135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057900" y="5697255"/>
            <a:ext cx="1600200" cy="273844"/>
          </a:xfrm>
        </p:spPr>
        <p:txBody>
          <a:bodyPr/>
          <a:lstStyle/>
          <a:p>
            <a:fld id="{709DF749-646E-44B1-AF46-4942BD261F3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22049" y="3201672"/>
            <a:ext cx="5677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500" b="1" i="1" dirty="0" err="1"/>
              <a:t>birth</a:t>
            </a:r>
            <a:endParaRPr lang="fr-CA" sz="1500" b="1" i="1" dirty="0"/>
          </a:p>
        </p:txBody>
      </p:sp>
      <p:sp>
        <p:nvSpPr>
          <p:cNvPr id="49" name="Rectangle 48"/>
          <p:cNvSpPr/>
          <p:nvPr/>
        </p:nvSpPr>
        <p:spPr>
          <a:xfrm>
            <a:off x="2572279" y="3194139"/>
            <a:ext cx="7553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500" b="1" i="1" dirty="0" err="1"/>
              <a:t>mating</a:t>
            </a:r>
            <a:endParaRPr lang="fr-CA" sz="1500" b="1" i="1" dirty="0"/>
          </a:p>
        </p:txBody>
      </p:sp>
      <p:sp>
        <p:nvSpPr>
          <p:cNvPr id="35" name="Rectangle 34"/>
          <p:cNvSpPr/>
          <p:nvPr/>
        </p:nvSpPr>
        <p:spPr>
          <a:xfrm>
            <a:off x="5177886" y="1764854"/>
            <a:ext cx="187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i="1" dirty="0" err="1"/>
              <a:t>Behavioral</a:t>
            </a:r>
            <a:r>
              <a:rPr lang="fr-CA" i="1" dirty="0"/>
              <a:t> </a:t>
            </a:r>
            <a:r>
              <a:rPr lang="fr-CA" i="1" dirty="0" err="1"/>
              <a:t>testing</a:t>
            </a:r>
            <a:endParaRPr lang="fr-CA" i="1" dirty="0"/>
          </a:p>
        </p:txBody>
      </p:sp>
      <p:cxnSp>
        <p:nvCxnSpPr>
          <p:cNvPr id="29" name="Straight Connector 54"/>
          <p:cNvCxnSpPr/>
          <p:nvPr/>
        </p:nvCxnSpPr>
        <p:spPr bwMode="auto">
          <a:xfrm flipH="1">
            <a:off x="2944906" y="1483293"/>
            <a:ext cx="5041" cy="1690482"/>
          </a:xfrm>
          <a:prstGeom prst="line">
            <a:avLst/>
          </a:prstGeom>
          <a:solidFill>
            <a:srgbClr val="4F81BD"/>
          </a:solidFill>
          <a:ln w="5715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54"/>
          <p:cNvCxnSpPr/>
          <p:nvPr/>
        </p:nvCxnSpPr>
        <p:spPr bwMode="auto">
          <a:xfrm flipH="1">
            <a:off x="4679577" y="1483293"/>
            <a:ext cx="26365" cy="1690482"/>
          </a:xfrm>
          <a:prstGeom prst="line">
            <a:avLst/>
          </a:prstGeom>
          <a:solidFill>
            <a:srgbClr val="4F81BD"/>
          </a:solidFill>
          <a:ln w="5715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1141450" y="872078"/>
            <a:ext cx="68427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300" b="1" dirty="0"/>
              <a:t>Method</a:t>
            </a:r>
            <a:endParaRPr lang="fr-CA" sz="1200" b="1" dirty="0"/>
          </a:p>
        </p:txBody>
      </p:sp>
      <p:sp>
        <p:nvSpPr>
          <p:cNvPr id="46" name="Rectangle 45"/>
          <p:cNvSpPr/>
          <p:nvPr/>
        </p:nvSpPr>
        <p:spPr>
          <a:xfrm>
            <a:off x="1141450" y="2044802"/>
            <a:ext cx="2859482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CA" sz="1350" b="1" dirty="0" err="1"/>
              <a:t>SuccinylSulfaThiazole</a:t>
            </a:r>
            <a:r>
              <a:rPr lang="fr-CA" sz="1350" b="1" dirty="0"/>
              <a:t> 1% (SST)</a:t>
            </a:r>
            <a:endParaRPr lang="fr-CA" sz="135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1450" y="1628931"/>
            <a:ext cx="2859482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CA" sz="1350" b="1" dirty="0"/>
              <a:t>Folate </a:t>
            </a:r>
            <a:r>
              <a:rPr lang="fr-CA" sz="1350" b="1" dirty="0" err="1"/>
              <a:t>deficiency</a:t>
            </a:r>
            <a:r>
              <a:rPr lang="fr-CA" sz="1350" b="1" dirty="0"/>
              <a:t> </a:t>
            </a:r>
            <a:r>
              <a:rPr lang="fr-CA" sz="1350" dirty="0"/>
              <a:t>(</a:t>
            </a:r>
            <a:r>
              <a:rPr lang="fr-CA" sz="1350" dirty="0" err="1"/>
              <a:t>diet</a:t>
            </a:r>
            <a:r>
              <a:rPr lang="fr-CA" sz="1350" dirty="0"/>
              <a:t> + SST)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31312" y="2165150"/>
            <a:ext cx="1614434" cy="9648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fr-CA" sz="1350" kern="0" dirty="0"/>
              <a:t>Mixture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fr-CA" sz="1350" kern="0" dirty="0"/>
              <a:t>(</a:t>
            </a:r>
            <a:r>
              <a:rPr lang="fr-CA" sz="1350" b="1" kern="0" dirty="0"/>
              <a:t>DEHP, DBP, </a:t>
            </a:r>
            <a:r>
              <a:rPr lang="fr-CA" sz="1350" b="1" kern="0" dirty="0" err="1"/>
              <a:t>DiNP</a:t>
            </a:r>
            <a:r>
              <a:rPr lang="fr-CA" sz="1350" kern="0" dirty="0"/>
              <a:t>: </a:t>
            </a:r>
            <a:r>
              <a:rPr lang="fr-CA" sz="1125" kern="0" dirty="0"/>
              <a:t>4,5 mg/kg/d;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fr-CA" sz="1350" b="1" kern="0" dirty="0"/>
              <a:t>BDE-47, BDE-99</a:t>
            </a:r>
            <a:r>
              <a:rPr lang="fr-CA" sz="1350" kern="0" dirty="0"/>
              <a:t>: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fr-CA" sz="1125" kern="0" dirty="0"/>
              <a:t>20 µg/kg/d)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96392" y="2654589"/>
            <a:ext cx="1136200" cy="41549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sz="1050" b="1" kern="0" dirty="0"/>
              <a:t>VPA (600mg/kg @GD12)</a:t>
            </a:r>
          </a:p>
        </p:txBody>
      </p:sp>
      <p:graphicFrame>
        <p:nvGraphicFramePr>
          <p:cNvPr id="57" name="Table 39"/>
          <p:cNvGraphicFramePr>
            <a:graphicFrameLocks noGrp="1"/>
          </p:cNvGraphicFramePr>
          <p:nvPr>
            <p:extLst/>
          </p:nvPr>
        </p:nvGraphicFramePr>
        <p:xfrm>
          <a:off x="1485900" y="3605162"/>
          <a:ext cx="5811153" cy="213948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3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7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Tests</a:t>
                      </a:r>
                      <a:endParaRPr lang="fr-C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Age</a:t>
                      </a:r>
                      <a:endParaRPr lang="fr-C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err="1" smtClean="0"/>
                        <a:t>behavior</a:t>
                      </a:r>
                      <a:endParaRPr lang="fr-C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err="1" smtClean="0"/>
                        <a:t>Nest</a:t>
                      </a:r>
                      <a:r>
                        <a:rPr lang="fr-CA" sz="1400" dirty="0" smtClean="0"/>
                        <a:t>-</a:t>
                      </a:r>
                      <a:r>
                        <a:rPr lang="fr-CA" sz="1400" dirty="0" err="1" smtClean="0"/>
                        <a:t>seeking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P8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Recognition of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maternal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odor</a:t>
                      </a:r>
                      <a:endParaRPr lang="fr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Open </a:t>
                      </a:r>
                      <a:r>
                        <a:rPr lang="fr-CA" sz="1400" dirty="0" err="1" smtClean="0"/>
                        <a:t>field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P20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err="1" smtClean="0"/>
                        <a:t>Locomotor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activity</a:t>
                      </a:r>
                      <a:r>
                        <a:rPr lang="fr-CA" sz="1400" dirty="0" smtClean="0"/>
                        <a:t> / Exploration</a:t>
                      </a:r>
                      <a:endParaRPr lang="fr-CA" sz="1400" dirty="0" smtClean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err="1" smtClean="0"/>
                        <a:t>Elevated</a:t>
                      </a:r>
                      <a:r>
                        <a:rPr lang="fr-CA" sz="1400" dirty="0" smtClean="0"/>
                        <a:t> Plus Maze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P25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Exploration</a:t>
                      </a:r>
                      <a:r>
                        <a:rPr lang="fr-CA" sz="1400" baseline="0" dirty="0" smtClean="0"/>
                        <a:t> / </a:t>
                      </a:r>
                      <a:r>
                        <a:rPr lang="fr-CA" sz="1400" dirty="0" err="1" smtClean="0"/>
                        <a:t>anxiety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err="1" smtClean="0"/>
                        <a:t>Prepulse</a:t>
                      </a:r>
                      <a:r>
                        <a:rPr lang="fr-CA" sz="1400" dirty="0" smtClean="0"/>
                        <a:t> Inhibition</a:t>
                      </a:r>
                    </a:p>
                    <a:p>
                      <a:r>
                        <a:rPr lang="fr-CA" sz="1400" dirty="0" err="1" smtClean="0"/>
                        <a:t>Marble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burying</a:t>
                      </a:r>
                      <a:endParaRPr lang="fr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P35</a:t>
                      </a:r>
                    </a:p>
                    <a:p>
                      <a:r>
                        <a:rPr lang="fr-CA" sz="1400" dirty="0" smtClean="0"/>
                        <a:t>P30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err="1" smtClean="0"/>
                        <a:t>Sensorimotor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gating</a:t>
                      </a:r>
                      <a:endParaRPr lang="fr-CA" sz="1400" dirty="0" smtClean="0"/>
                    </a:p>
                    <a:p>
                      <a:r>
                        <a:rPr lang="fr-CA" sz="1400" dirty="0" err="1" smtClean="0"/>
                        <a:t>Repetitive</a:t>
                      </a:r>
                      <a:r>
                        <a:rPr lang="fr-CA" sz="1400" dirty="0" smtClean="0"/>
                        <a:t>/</a:t>
                      </a:r>
                      <a:r>
                        <a:rPr lang="fr-CA" sz="1400" dirty="0" err="1" smtClean="0"/>
                        <a:t>stereotypic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behavior</a:t>
                      </a:r>
                      <a:endParaRPr lang="fr-CA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Social interactions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P40-45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smtClean="0"/>
                        <a:t>Communication, </a:t>
                      </a:r>
                      <a:r>
                        <a:rPr lang="fr-CA" sz="1400" dirty="0" err="1" smtClean="0"/>
                        <a:t>playing</a:t>
                      </a:r>
                      <a:endParaRPr lang="fr-CA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0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709819"/>
            <a:ext cx="7886700" cy="994172"/>
          </a:xfrm>
        </p:spPr>
        <p:txBody>
          <a:bodyPr/>
          <a:lstStyle/>
          <a:p>
            <a:pPr algn="ctr"/>
            <a:r>
              <a:rPr lang="fr-CA" b="1" dirty="0" smtClean="0"/>
              <a:t>Social interactions</a:t>
            </a:r>
            <a:endParaRPr lang="fr-CA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" y="2096973"/>
            <a:ext cx="2968535" cy="2677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1229" y="1717729"/>
            <a:ext cx="23692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350" dirty="0" err="1"/>
              <a:t>PBDE+phthalates</a:t>
            </a:r>
            <a:r>
              <a:rPr lang="fr-CA" sz="1350" dirty="0"/>
              <a:t> vs VPA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/>
          </p:nvPr>
        </p:nvGraphicFramePr>
        <p:xfrm>
          <a:off x="5051307" y="3958428"/>
          <a:ext cx="2462214" cy="202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ism 7" r:id="rId4" imgW="3480712" imgH="3165034" progId="Prism7.Document">
                  <p:embed/>
                </p:oleObj>
              </mc:Choice>
              <mc:Fallback>
                <p:oleObj name="Prism 7" r:id="rId4" imgW="3480712" imgH="3165034" progId="Prism7.Document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307" y="3958428"/>
                        <a:ext cx="2462214" cy="20227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265" y="2096973"/>
            <a:ext cx="4919216" cy="17135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92773" y="1724260"/>
            <a:ext cx="23692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350" dirty="0" err="1"/>
              <a:t>Periconceptional</a:t>
            </a:r>
            <a:r>
              <a:rPr lang="fr-CA" sz="1350" dirty="0"/>
              <a:t> </a:t>
            </a:r>
            <a:r>
              <a:rPr lang="fr-CA" sz="1350" dirty="0" err="1"/>
              <a:t>antibiotic</a:t>
            </a:r>
            <a:endParaRPr lang="fr-CA" sz="1350" dirty="0"/>
          </a:p>
        </p:txBody>
      </p:sp>
      <p:sp>
        <p:nvSpPr>
          <p:cNvPr id="9" name="ZoneTexte 8"/>
          <p:cNvSpPr txBox="1"/>
          <p:nvPr/>
        </p:nvSpPr>
        <p:spPr>
          <a:xfrm>
            <a:off x="6115833" y="4317244"/>
            <a:ext cx="23692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350" dirty="0"/>
              <a:t>Folate </a:t>
            </a:r>
            <a:r>
              <a:rPr lang="fr-CA" sz="1350" dirty="0" err="1"/>
              <a:t>deficit</a:t>
            </a:r>
            <a:endParaRPr lang="fr-CA" sz="1350" dirty="0"/>
          </a:p>
        </p:txBody>
      </p:sp>
    </p:spTree>
    <p:extLst>
      <p:ext uri="{BB962C8B-B14F-4D97-AF65-F5344CB8AC3E}">
        <p14:creationId xmlns:p14="http://schemas.microsoft.com/office/powerpoint/2010/main" val="15381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93514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 err="1" smtClean="0"/>
              <a:t>Sensorimotor</a:t>
            </a:r>
            <a:r>
              <a:rPr lang="fr-CA" b="1" dirty="0" smtClean="0"/>
              <a:t> </a:t>
            </a:r>
            <a:r>
              <a:rPr lang="fr-CA" b="1" dirty="0" err="1" smtClean="0"/>
              <a:t>gating</a:t>
            </a:r>
            <a:r>
              <a:rPr lang="fr-CA" b="1" dirty="0" smtClean="0"/>
              <a:t> in </a:t>
            </a:r>
            <a:r>
              <a:rPr lang="fr-CA" b="1" dirty="0" err="1" smtClean="0"/>
              <a:t>offspring</a:t>
            </a:r>
            <a:r>
              <a:rPr lang="fr-CA" b="1" dirty="0" smtClean="0"/>
              <a:t> </a:t>
            </a:r>
            <a:r>
              <a:rPr lang="fr-CA" b="1" dirty="0" err="1" smtClean="0"/>
              <a:t>exposed</a:t>
            </a:r>
            <a:r>
              <a:rPr lang="fr-CA" b="1" dirty="0" smtClean="0"/>
              <a:t> to </a:t>
            </a:r>
            <a:r>
              <a:rPr lang="fr-CA" b="1" dirty="0" err="1" smtClean="0"/>
              <a:t>impaired</a:t>
            </a:r>
            <a:r>
              <a:rPr lang="fr-CA" b="1" dirty="0" smtClean="0"/>
              <a:t> </a:t>
            </a:r>
            <a:r>
              <a:rPr lang="fr-CA" b="1" dirty="0" err="1" smtClean="0"/>
              <a:t>maternal</a:t>
            </a:r>
            <a:r>
              <a:rPr lang="fr-CA" b="1" dirty="0" smtClean="0"/>
              <a:t> </a:t>
            </a:r>
            <a:r>
              <a:rPr lang="fr-CA" b="1" dirty="0" err="1" smtClean="0"/>
              <a:t>gut</a:t>
            </a:r>
            <a:r>
              <a:rPr lang="fr-CA" b="1" dirty="0" smtClean="0"/>
              <a:t> </a:t>
            </a:r>
            <a:r>
              <a:rPr lang="fr-CA" b="1" dirty="0" err="1" smtClean="0"/>
              <a:t>microbiome</a:t>
            </a:r>
            <a:endParaRPr lang="fr-CA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841863" y="1845187"/>
            <a:ext cx="4860276" cy="4037996"/>
            <a:chOff x="1460516" y="887573"/>
            <a:chExt cx="6143222" cy="5153608"/>
          </a:xfrm>
        </p:grpSpPr>
        <p:grpSp>
          <p:nvGrpSpPr>
            <p:cNvPr id="6" name="Groupe 5"/>
            <p:cNvGrpSpPr/>
            <p:nvPr/>
          </p:nvGrpSpPr>
          <p:grpSpPr>
            <a:xfrm>
              <a:off x="1460516" y="887573"/>
              <a:ext cx="6143222" cy="5153608"/>
              <a:chOff x="-797771" y="567739"/>
              <a:chExt cx="6143222" cy="493888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797771" y="567739"/>
                <a:ext cx="6143222" cy="4938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350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6316" y="792957"/>
                <a:ext cx="2298700" cy="2621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http://www.douglas.qc.ca/uploads/Image/images_site/323_Test___Pre-pulse_Inhibition__PPI_/test-ppi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7184" y="794306"/>
                <a:ext cx="2603500" cy="2607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6522" y="3854881"/>
              <a:ext cx="4805869" cy="2186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6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ASD </a:t>
            </a:r>
            <a:r>
              <a:rPr lang="fr-CA" dirty="0" err="1" smtClean="0"/>
              <a:t>phenotype</a:t>
            </a:r>
            <a:r>
              <a:rPr lang="fr-CA" dirty="0" smtClean="0"/>
              <a:t> in rat model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215538" y="2080632"/>
          <a:ext cx="8471262" cy="32925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4592">
                  <a:extLst>
                    <a:ext uri="{9D8B030D-6E8A-4147-A177-3AD203B41FA5}">
                      <a16:colId xmlns:a16="http://schemas.microsoft.com/office/drawing/2014/main" val="4038329710"/>
                    </a:ext>
                  </a:extLst>
                </a:gridCol>
                <a:gridCol w="1244471">
                  <a:extLst>
                    <a:ext uri="{9D8B030D-6E8A-4147-A177-3AD203B41FA5}">
                      <a16:colId xmlns:a16="http://schemas.microsoft.com/office/drawing/2014/main" val="2711765241"/>
                    </a:ext>
                  </a:extLst>
                </a:gridCol>
                <a:gridCol w="1426049">
                  <a:extLst>
                    <a:ext uri="{9D8B030D-6E8A-4147-A177-3AD203B41FA5}">
                      <a16:colId xmlns:a16="http://schemas.microsoft.com/office/drawing/2014/main" val="2252815404"/>
                    </a:ext>
                  </a:extLst>
                </a:gridCol>
                <a:gridCol w="1427821">
                  <a:extLst>
                    <a:ext uri="{9D8B030D-6E8A-4147-A177-3AD203B41FA5}">
                      <a16:colId xmlns:a16="http://schemas.microsoft.com/office/drawing/2014/main" val="1368046416"/>
                    </a:ext>
                  </a:extLst>
                </a:gridCol>
                <a:gridCol w="850315">
                  <a:extLst>
                    <a:ext uri="{9D8B030D-6E8A-4147-A177-3AD203B41FA5}">
                      <a16:colId xmlns:a16="http://schemas.microsoft.com/office/drawing/2014/main" val="1748772249"/>
                    </a:ext>
                  </a:extLst>
                </a:gridCol>
                <a:gridCol w="1248014">
                  <a:extLst>
                    <a:ext uri="{9D8B030D-6E8A-4147-A177-3AD203B41FA5}">
                      <a16:colId xmlns:a16="http://schemas.microsoft.com/office/drawing/2014/main" val="231036792"/>
                    </a:ext>
                  </a:extLst>
                </a:gridCol>
              </a:tblGrid>
              <a:tr h="523442"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Endocrine </a:t>
                      </a:r>
                      <a:r>
                        <a:rPr lang="fr-CA" sz="1400" dirty="0" err="1" smtClean="0"/>
                        <a:t>disruptors</a:t>
                      </a:r>
                      <a:endParaRPr lang="fr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Folate </a:t>
                      </a:r>
                      <a:r>
                        <a:rPr lang="fr-CA" sz="1400" dirty="0" err="1" smtClean="0"/>
                        <a:t>deficit</a:t>
                      </a:r>
                      <a:endParaRPr lang="fr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A" sz="1400" dirty="0" err="1" smtClean="0"/>
                        <a:t>Antibiotic</a:t>
                      </a:r>
                      <a:r>
                        <a:rPr lang="fr-CA" sz="1400" dirty="0" smtClean="0"/>
                        <a:t> /gestation</a:t>
                      </a:r>
                      <a:endParaRPr lang="fr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dirty="0" err="1" smtClean="0">
                          <a:solidFill>
                            <a:srgbClr val="FFFF00"/>
                          </a:solidFill>
                        </a:rPr>
                        <a:t>Valproic</a:t>
                      </a:r>
                      <a:r>
                        <a:rPr lang="fr-CA" sz="14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fr-CA" sz="1400" dirty="0" err="1" smtClean="0">
                          <a:solidFill>
                            <a:srgbClr val="FFFF00"/>
                          </a:solidFill>
                        </a:rPr>
                        <a:t>acid</a:t>
                      </a:r>
                      <a:endParaRPr lang="fr-CA" sz="14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77644527"/>
                  </a:ext>
                </a:extLst>
              </a:tr>
              <a:tr h="297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</a:rPr>
                        <a:t>Recognition of </a:t>
                      </a:r>
                      <a:r>
                        <a:rPr lang="fr-CA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maternal</a:t>
                      </a: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A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odor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kern="1200" dirty="0" smtClean="0">
                          <a:solidFill>
                            <a:schemeClr val="dk1"/>
                          </a:solidFill>
                          <a:effectLst/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ä</a:t>
                      </a: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500" dirty="0">
                          <a:solidFill>
                            <a:schemeClr val="tx1"/>
                          </a:solidFill>
                          <a:effectLst/>
                        </a:rPr>
                        <a:t>♂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kern="1200" dirty="0" smtClean="0">
                          <a:solidFill>
                            <a:schemeClr val="dk1"/>
                          </a:solidFill>
                          <a:effectLst/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ä </a:t>
                      </a: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</a:rPr>
                        <a:t>♂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extLst>
                  <a:ext uri="{0D108BD9-81ED-4DB2-BD59-A6C34878D82A}">
                    <a16:rowId xmlns:a16="http://schemas.microsoft.com/office/drawing/2014/main" val="204695020"/>
                  </a:ext>
                </a:extLst>
              </a:tr>
              <a:tr h="297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Locomotor</a:t>
                      </a: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A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activity</a:t>
                      </a: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effectLst/>
                        </a:rPr>
                        <a:t>(open 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field)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solidFill>
                            <a:schemeClr val="tx1"/>
                          </a:solidFill>
                          <a:effectLst/>
                          <a:latin typeface="Wingdings 3" panose="05040102010807070707" pitchFamily="18" charset="2"/>
                        </a:rPr>
                        <a:t>ã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  <a:latin typeface="Wingdings 3" panose="05040102010807070707" pitchFamily="18" charset="2"/>
                        </a:rPr>
                        <a:t>ã</a:t>
                      </a:r>
                      <a:endParaRPr lang="fr-CA" sz="1500" dirty="0" smtClean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extLst>
                  <a:ext uri="{0D108BD9-81ED-4DB2-BD59-A6C34878D82A}">
                    <a16:rowId xmlns:a16="http://schemas.microsoft.com/office/drawing/2014/main" val="3516091078"/>
                  </a:ext>
                </a:extLst>
              </a:tr>
              <a:tr h="297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Anxiety</a:t>
                      </a: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effectLst/>
                        </a:rPr>
                        <a:t>(elevated 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plus maze)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  <a:latin typeface="Wingdings 3" panose="05040102010807070707" pitchFamily="18" charset="2"/>
                        </a:rPr>
                        <a:t>ã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  <a:latin typeface="Wingdings 3" panose="05040102010807070707" pitchFamily="18" charset="2"/>
                        </a:rPr>
                        <a:t>ã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  <a:latin typeface="Wingdings 3" panose="05040102010807070707" pitchFamily="18" charset="2"/>
                        </a:rPr>
                        <a:t>ã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extLst>
                  <a:ext uri="{0D108BD9-81ED-4DB2-BD59-A6C34878D82A}">
                    <a16:rowId xmlns:a16="http://schemas.microsoft.com/office/drawing/2014/main" val="3468845001"/>
                  </a:ext>
                </a:extLst>
              </a:tr>
              <a:tr h="297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Social interactions</a:t>
                      </a:r>
                      <a:endParaRPr lang="fr-CA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kern="1200" dirty="0" smtClean="0">
                          <a:solidFill>
                            <a:schemeClr val="dk1"/>
                          </a:solidFill>
                          <a:effectLst/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ä</a:t>
                      </a: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500" dirty="0">
                          <a:solidFill>
                            <a:schemeClr val="tx1"/>
                          </a:solidFill>
                          <a:effectLst/>
                        </a:rPr>
                        <a:t>♂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kern="1200" dirty="0" smtClean="0">
                          <a:solidFill>
                            <a:schemeClr val="dk1"/>
                          </a:solidFill>
                          <a:effectLst/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ä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kern="1200" dirty="0" smtClean="0">
                          <a:solidFill>
                            <a:schemeClr val="dk1"/>
                          </a:solidFill>
                          <a:effectLst/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ä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kern="1200" dirty="0" smtClean="0">
                          <a:solidFill>
                            <a:schemeClr val="dk1"/>
                          </a:solidFill>
                          <a:effectLst/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ä</a:t>
                      </a: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500" dirty="0">
                          <a:solidFill>
                            <a:schemeClr val="tx1"/>
                          </a:solidFill>
                          <a:effectLst/>
                        </a:rPr>
                        <a:t>♂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extLst>
                  <a:ext uri="{0D108BD9-81ED-4DB2-BD59-A6C34878D82A}">
                    <a16:rowId xmlns:a16="http://schemas.microsoft.com/office/drawing/2014/main" val="1977803479"/>
                  </a:ext>
                </a:extLst>
              </a:tr>
              <a:tr h="297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solidFill>
                            <a:schemeClr val="tx1"/>
                          </a:solidFill>
                          <a:effectLst/>
                        </a:rPr>
                        <a:t>Sensorimotor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gating 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effectLst/>
                        </a:rPr>
                        <a:t>(PPI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kern="1200" dirty="0" smtClean="0">
                          <a:solidFill>
                            <a:schemeClr val="dk1"/>
                          </a:solidFill>
                          <a:effectLst/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ä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kern="1200" dirty="0" smtClean="0">
                          <a:solidFill>
                            <a:schemeClr val="dk1"/>
                          </a:solidFill>
                          <a:effectLst/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ä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extLst>
                  <a:ext uri="{0D108BD9-81ED-4DB2-BD59-A6C34878D82A}">
                    <a16:rowId xmlns:a16="http://schemas.microsoft.com/office/drawing/2014/main" val="3809549669"/>
                  </a:ext>
                </a:extLst>
              </a:tr>
              <a:tr h="413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Stereotypic</a:t>
                      </a:r>
                      <a:r>
                        <a:rPr lang="fr-CA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A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behavior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solidFill>
                            <a:schemeClr val="tx1"/>
                          </a:solidFill>
                          <a:effectLst/>
                        </a:rPr>
                        <a:t>(Marble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burying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/>
                        <a:t> </a:t>
                      </a:r>
                      <a:endParaRPr lang="fr-CA" sz="1400" dirty="0"/>
                    </a:p>
                  </a:txBody>
                  <a:tcPr marL="25029" marR="250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  <a:latin typeface="Wingdings 3" panose="05040102010807070707" pitchFamily="18" charset="2"/>
                        </a:rPr>
                        <a:t>ã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 smtClean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fr-CA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637922"/>
                  </a:ext>
                </a:extLst>
              </a:tr>
              <a:tr h="865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Escaping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Increased homocysteine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Congenital</a:t>
                      </a:r>
                      <a:r>
                        <a:rPr lang="en-CA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malformations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No change</a:t>
                      </a:r>
                      <a:r>
                        <a:rPr lang="en-CA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in tryptophan/serotonin levels in dams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Developmental delay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9" marR="25029" marT="0" marB="0" anchor="ctr"/>
                </a:tc>
                <a:extLst>
                  <a:ext uri="{0D108BD9-81ED-4DB2-BD59-A6C34878D82A}">
                    <a16:rowId xmlns:a16="http://schemas.microsoft.com/office/drawing/2014/main" val="3393496329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" y="5521463"/>
            <a:ext cx="3406402" cy="9360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091" y="5448936"/>
            <a:ext cx="3056709" cy="12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00" y="96996"/>
            <a:ext cx="7693343" cy="27745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6894" y="2871518"/>
            <a:ext cx="802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“These </a:t>
            </a:r>
            <a:r>
              <a:rPr lang="en-US" dirty="0"/>
              <a:t>genes do not determine intelligence, however. Their combined influence is minuscule, </a:t>
            </a:r>
            <a:r>
              <a:rPr lang="en-US" u="sng" dirty="0">
                <a:hlinkClick r:id="rId3"/>
              </a:rPr>
              <a:t>the researchers said</a:t>
            </a:r>
            <a:r>
              <a:rPr lang="en-US" dirty="0"/>
              <a:t>, suggesting that thousands more are likely to be involved and still await discovery. Just as important, intelligence is profoundly shaped by the environment</a:t>
            </a:r>
            <a:r>
              <a:rPr lang="en-US" dirty="0" smtClean="0"/>
              <a:t>.”</a:t>
            </a:r>
            <a:endParaRPr lang="fr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977" y="4071846"/>
            <a:ext cx="4402183" cy="255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3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40D-441C-49DD-8721-EE4B31451353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1547664" y="3969060"/>
            <a:ext cx="16201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221850" y="3969060"/>
            <a:ext cx="91810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547664" y="3320988"/>
            <a:ext cx="2592288" cy="3780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4517994" y="3969060"/>
            <a:ext cx="28083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517994" y="3320988"/>
            <a:ext cx="972108" cy="3780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5598114" y="3320988"/>
            <a:ext cx="1728192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869922" y="1052736"/>
            <a:ext cx="972108" cy="3780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869922" y="1700808"/>
            <a:ext cx="97210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ZoneTexte 12"/>
          <p:cNvSpPr txBox="1"/>
          <p:nvPr/>
        </p:nvSpPr>
        <p:spPr>
          <a:xfrm>
            <a:off x="4193958" y="1268760"/>
            <a:ext cx="324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+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193958" y="2033989"/>
            <a:ext cx="297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= outcome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925706" y="2828402"/>
            <a:ext cx="199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experimental</a:t>
            </a:r>
            <a:endParaRPr lang="en-US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058054" y="2819256"/>
            <a:ext cx="178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populational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167844" y="3212976"/>
            <a:ext cx="1026114" cy="13501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4463988" y="3212976"/>
            <a:ext cx="1080120" cy="13501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lèche vers le bas 19"/>
          <p:cNvSpPr/>
          <p:nvPr/>
        </p:nvSpPr>
        <p:spPr>
          <a:xfrm>
            <a:off x="4842030" y="4671138"/>
            <a:ext cx="378042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lèche vers le bas 20"/>
          <p:cNvSpPr/>
          <p:nvPr/>
        </p:nvSpPr>
        <p:spPr>
          <a:xfrm>
            <a:off x="3491880" y="4671138"/>
            <a:ext cx="378042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ZoneTexte 21"/>
          <p:cNvSpPr txBox="1"/>
          <p:nvPr/>
        </p:nvSpPr>
        <p:spPr>
          <a:xfrm>
            <a:off x="3059832" y="5211199"/>
            <a:ext cx="129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Cause: environment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463988" y="5211199"/>
            <a:ext cx="129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Cause: </a:t>
            </a:r>
          </a:p>
          <a:p>
            <a:pPr algn="ctr"/>
            <a:r>
              <a:rPr lang="en-US" sz="1350" dirty="0"/>
              <a:t>genetics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031940" y="1099773"/>
            <a:ext cx="7020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Gene 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815916" y="1754814"/>
            <a:ext cx="10261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exposure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329862" y="3374994"/>
            <a:ext cx="7020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Gene A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680012" y="3374994"/>
            <a:ext cx="7020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Gene A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030162" y="3374994"/>
            <a:ext cx="7020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Gene B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221850" y="4077072"/>
            <a:ext cx="10261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exposure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517994" y="4077072"/>
            <a:ext cx="10261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exposure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709682" y="4077072"/>
            <a:ext cx="135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No exposure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815916" y="4718175"/>
            <a:ext cx="10261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4994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utismspeaks.org/sites/default/files/documents/media-center/as_prevalence_vs_costchar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597666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868144" y="6525344"/>
            <a:ext cx="2810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smtClean="0">
                <a:solidFill>
                  <a:schemeClr val="accent1">
                    <a:lumMod val="25000"/>
                  </a:schemeClr>
                </a:solidFill>
              </a:rPr>
              <a:t>Source: </a:t>
            </a:r>
            <a:r>
              <a:rPr lang="fr-CA" sz="1600" dirty="0" err="1" smtClean="0">
                <a:solidFill>
                  <a:schemeClr val="accent1">
                    <a:lumMod val="25000"/>
                  </a:schemeClr>
                </a:solidFill>
              </a:rPr>
              <a:t>Autism</a:t>
            </a:r>
            <a:r>
              <a:rPr lang="fr-CA" sz="16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accent1">
                    <a:lumMod val="25000"/>
                  </a:schemeClr>
                </a:solidFill>
              </a:rPr>
              <a:t>Speaks</a:t>
            </a:r>
            <a:r>
              <a:rPr lang="fr-CA" sz="1600" dirty="0" smtClean="0">
                <a:solidFill>
                  <a:schemeClr val="accent1">
                    <a:lumMod val="25000"/>
                  </a:schemeClr>
                </a:solidFill>
              </a:rPr>
              <a:t> and CDC</a:t>
            </a:r>
            <a:endParaRPr lang="fr-CA" sz="16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290" name="AutoShape 2" descr="http://okux.org/wp-content/uploads/2013/07/pour-les-coloriages-avec-les-filles-et-pour-les-coloriages-avec-l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1266" name="Picture 2" descr="http://www.autismspeaks.org/sites/default/files/docs/prevalence_graph_68_no_logo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836712"/>
            <a:ext cx="3333750" cy="2705100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40D-441C-49DD-8721-EE4B31451353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3911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6894" y="2276770"/>
            <a:ext cx="7886700" cy="3497013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Développement des compétences sociales est facilement influencé par l’environnement chimique prénatal</a:t>
            </a:r>
          </a:p>
          <a:p>
            <a:r>
              <a:rPr lang="fr-CA" dirty="0" smtClean="0"/>
              <a:t>Différentes perturbations convergent vers un phénotype semblable à celui des troubles autistiques non </a:t>
            </a:r>
            <a:r>
              <a:rPr lang="fr-CA" dirty="0" smtClean="0"/>
              <a:t>syndromiques</a:t>
            </a:r>
          </a:p>
          <a:p>
            <a:r>
              <a:rPr lang="fr-CA" dirty="0" smtClean="0"/>
              <a:t>Déficience fonctionnelle en folates durant embryogenèse pourrait expliquer un nombre important des cas de l’autisme. La prévention de l’autisme serait donc faisable.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9576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40D-441C-49DD-8721-EE4B31451353}" type="slidenum">
              <a:rPr lang="fr-CA" smtClean="0"/>
              <a:pPr/>
              <a:t>21</a:t>
            </a:fld>
            <a:endParaRPr lang="fr-CA"/>
          </a:p>
        </p:txBody>
      </p:sp>
      <p:pic>
        <p:nvPicPr>
          <p:cNvPr id="3074" name="Picture 2" descr="C:\Users\takl2101\Documents\My Dropbox\pictures\animal-children-photography-elena-shumilov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66" y="0"/>
            <a:ext cx="9172348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83568" y="609329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  <a:latin typeface="Segoe Script" pitchFamily="34" charset="0"/>
              </a:rPr>
              <a:t>Merci pour votre attention!</a:t>
            </a:r>
            <a:endParaRPr lang="fr-CA" sz="32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takl2101\Desktop\bar des sciences\nature au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660232" cy="5499602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40D-441C-49DD-8721-EE4B31451353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79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710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err="1" smtClean="0"/>
              <a:t>Developmental</a:t>
            </a:r>
            <a:r>
              <a:rPr lang="fr-CA" dirty="0" smtClean="0"/>
              <a:t> </a:t>
            </a:r>
            <a:r>
              <a:rPr lang="fr-CA" dirty="0" err="1" smtClean="0"/>
              <a:t>Origin</a:t>
            </a:r>
            <a:r>
              <a:rPr lang="fr-CA" dirty="0" smtClean="0"/>
              <a:t> of Health and </a:t>
            </a:r>
            <a:r>
              <a:rPr lang="fr-CA" dirty="0" err="1" smtClean="0"/>
              <a:t>Diseases</a:t>
            </a:r>
            <a:r>
              <a:rPr lang="fr-CA" dirty="0" smtClean="0"/>
              <a:t> (</a:t>
            </a:r>
            <a:r>
              <a:rPr lang="fr-CA" dirty="0" err="1" smtClean="0"/>
              <a:t>DOHaD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D1DF8-98CC-4948-ADF3-B833AC161817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47664" y="1916832"/>
          <a:ext cx="6768752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130">
                <a:tc>
                  <a:txBody>
                    <a:bodyPr/>
                    <a:lstStyle/>
                    <a:p>
                      <a:pPr algn="ctr"/>
                      <a:r>
                        <a:rPr lang="fr-CA" b="1" noProof="0" dirty="0" smtClean="0"/>
                        <a:t>exemples</a:t>
                      </a:r>
                      <a:endParaRPr lang="fr-C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noProof="0" smtClean="0"/>
                        <a:t> risque</a:t>
                      </a:r>
                      <a:r>
                        <a:rPr lang="fr-CA" b="1" baseline="0" noProof="0" smtClean="0"/>
                        <a:t> augmenté</a:t>
                      </a:r>
                      <a:endParaRPr lang="fr-CA" b="1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046">
                <a:tc>
                  <a:txBody>
                    <a:bodyPr/>
                    <a:lstStyle/>
                    <a:p>
                      <a:r>
                        <a:rPr lang="fr-CA" b="1" noProof="0" smtClean="0"/>
                        <a:t>Dutch famine</a:t>
                      </a:r>
                      <a:endParaRPr lang="fr-CA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noProof="0" smtClean="0"/>
                        <a:t>Maladies cardiovasculaires, obésité, schizophrenie</a:t>
                      </a:r>
                      <a:endParaRPr lang="fr-CA" b="1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30">
                <a:tc>
                  <a:txBody>
                    <a:bodyPr/>
                    <a:lstStyle/>
                    <a:p>
                      <a:r>
                        <a:rPr lang="fr-CA" b="1" noProof="0" smtClean="0"/>
                        <a:t>Fetal alcohol syndrome</a:t>
                      </a:r>
                      <a:endParaRPr lang="fr-CA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noProof="0" smtClean="0"/>
                        <a:t>Déficience intellectuelle</a:t>
                      </a:r>
                      <a:endParaRPr lang="fr-CA" b="1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046">
                <a:tc>
                  <a:txBody>
                    <a:bodyPr/>
                    <a:lstStyle/>
                    <a:p>
                      <a:r>
                        <a:rPr lang="fr-CA" b="1" noProof="0" smtClean="0"/>
                        <a:t>DES</a:t>
                      </a:r>
                      <a:endParaRPr lang="fr-CA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noProof="0" dirty="0" smtClean="0"/>
                        <a:t>Cancer et </a:t>
                      </a:r>
                      <a:r>
                        <a:rPr lang="fr-CA" b="1" baseline="0" noProof="0" dirty="0" smtClean="0"/>
                        <a:t>infertilité dans la 2ème et 3ème générations</a:t>
                      </a:r>
                      <a:endParaRPr lang="fr-CA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99592" y="537321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Méchanisme</a:t>
            </a:r>
            <a:r>
              <a:rPr lang="fr-CA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fr-CA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épigénétique</a:t>
            </a:r>
            <a:r>
              <a:rPr lang="fr-CA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(“mémoire” de l’ADN)</a:t>
            </a:r>
            <a:endParaRPr lang="fr-CA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Épigénétique</a:t>
            </a:r>
            <a:r>
              <a:rPr lang="fr-CA" dirty="0" smtClean="0"/>
              <a:t>: point de rencontre entre la génétique et l’environnement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40D-441C-49DD-8721-EE4B31451353}" type="slidenum">
              <a:rPr lang="fr-CA" smtClean="0"/>
              <a:pPr/>
              <a:t>5</a:t>
            </a:fld>
            <a:endParaRPr lang="fr-CA"/>
          </a:p>
        </p:txBody>
      </p:sp>
      <p:pic>
        <p:nvPicPr>
          <p:cNvPr id="62466" name="Picture 2" descr="http://healthandenvironmentblog.files.wordpress.com/2012/10/epigenetics-nih.png?w=550&amp;h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832648" cy="405104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899592" y="57332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http://healthandenvironmentonline.com/2012/10/12/epigenetics-and-the-developmental-origins-of-disease/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23488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Folates</a:t>
            </a:r>
            <a:r>
              <a:rPr lang="fr-CA" dirty="0" smtClean="0"/>
              <a:t>, choline</a:t>
            </a:r>
            <a:endParaRPr lang="fr-CA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87624" y="2636912"/>
            <a:ext cx="1800200" cy="72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 err="1" smtClean="0"/>
              <a:t>Two</a:t>
            </a:r>
            <a:r>
              <a:rPr lang="fr-CA" dirty="0" smtClean="0"/>
              <a:t> </a:t>
            </a:r>
            <a:r>
              <a:rPr lang="fr-CA" dirty="0" err="1" smtClean="0"/>
              <a:t>drugs</a:t>
            </a:r>
            <a:r>
              <a:rPr lang="fr-CA" dirty="0" smtClean="0"/>
              <a:t> trigger the </a:t>
            </a:r>
            <a:r>
              <a:rPr lang="fr-CA" dirty="0" err="1" smtClean="0"/>
              <a:t>development</a:t>
            </a:r>
            <a:r>
              <a:rPr lang="fr-CA" dirty="0" smtClean="0"/>
              <a:t> of </a:t>
            </a:r>
            <a:r>
              <a:rPr lang="fr-CA" dirty="0" err="1" smtClean="0"/>
              <a:t>autism</a:t>
            </a:r>
            <a:endParaRPr lang="fr-CA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231" y="4512877"/>
            <a:ext cx="5664994" cy="133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Résultats de recherche d'images pour « acide valproique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70" y="2404514"/>
            <a:ext cx="1356510" cy="13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ésultats de recherche d'images pour « acide valproique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23" y="2796540"/>
            <a:ext cx="1396261" cy="13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1.gstatic.com/images?q=tbn:ANd9GcSTcupmneeylqTPbgS6xeESKPqH2tFJbJfL92GJxozMgTZhFWGQs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0518" y="2125266"/>
            <a:ext cx="1152418" cy="2240415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2272936" y="2679518"/>
            <a:ext cx="15773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 dirty="0"/>
              <a:t>Anti-folate</a:t>
            </a:r>
          </a:p>
          <a:p>
            <a:r>
              <a:rPr lang="fr-CA" sz="1350" dirty="0" err="1"/>
              <a:t>Intrathecal</a:t>
            </a:r>
            <a:r>
              <a:rPr lang="fr-CA" sz="1350" dirty="0"/>
              <a:t> </a:t>
            </a:r>
            <a:r>
              <a:rPr lang="fr-CA" sz="1350" dirty="0" err="1"/>
              <a:t>exposure</a:t>
            </a:r>
            <a:r>
              <a:rPr lang="fr-CA" sz="1350" dirty="0"/>
              <a:t> </a:t>
            </a:r>
            <a:r>
              <a:rPr lang="fr-CA" sz="1350" dirty="0">
                <a:sym typeface="Wingdings" panose="05000000000000000000" pitchFamily="2" charset="2"/>
              </a:rPr>
              <a:t> </a:t>
            </a:r>
            <a:r>
              <a:rPr lang="fr-CA" sz="1350" dirty="0" err="1">
                <a:sym typeface="Wingdings" panose="05000000000000000000" pitchFamily="2" charset="2"/>
              </a:rPr>
              <a:t>autistic</a:t>
            </a:r>
            <a:r>
              <a:rPr lang="fr-CA" sz="1350" dirty="0">
                <a:sym typeface="Wingdings" panose="05000000000000000000" pitchFamily="2" charset="2"/>
              </a:rPr>
              <a:t> traits in </a:t>
            </a:r>
            <a:r>
              <a:rPr lang="fr-CA" sz="1350" dirty="0" err="1">
                <a:sym typeface="Wingdings" panose="05000000000000000000" pitchFamily="2" charset="2"/>
              </a:rPr>
              <a:t>previously</a:t>
            </a:r>
            <a:r>
              <a:rPr lang="fr-CA" sz="1350" dirty="0">
                <a:sym typeface="Wingdings" panose="05000000000000000000" pitchFamily="2" charset="2"/>
              </a:rPr>
              <a:t> </a:t>
            </a:r>
            <a:r>
              <a:rPr lang="fr-CA" sz="1350" dirty="0" err="1">
                <a:sym typeface="Wingdings" panose="05000000000000000000" pitchFamily="2" charset="2"/>
              </a:rPr>
              <a:t>neurotypic</a:t>
            </a:r>
            <a:r>
              <a:rPr lang="fr-CA" sz="1350" dirty="0">
                <a:sym typeface="Wingdings" panose="05000000000000000000" pitchFamily="2" charset="2"/>
              </a:rPr>
              <a:t> </a:t>
            </a:r>
            <a:r>
              <a:rPr lang="fr-CA" sz="1350" dirty="0" err="1">
                <a:sym typeface="Wingdings" panose="05000000000000000000" pitchFamily="2" charset="2"/>
              </a:rPr>
              <a:t>child</a:t>
            </a:r>
            <a:endParaRPr lang="fr-CA" sz="1350" dirty="0"/>
          </a:p>
        </p:txBody>
      </p:sp>
    </p:spTree>
    <p:extLst>
      <p:ext uri="{BB962C8B-B14F-4D97-AF65-F5344CB8AC3E}">
        <p14:creationId xmlns:p14="http://schemas.microsoft.com/office/powerpoint/2010/main" val="16638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 mai 2015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Stéphanie Degroote   3e séminaire doctorat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F749-646E-44B1-AF46-4942BD261F3A}" type="slidenum">
              <a:rPr lang="fr-CA" smtClean="0"/>
              <a:pPr/>
              <a:t>7</a:t>
            </a:fld>
            <a:endParaRPr lang="fr-CA"/>
          </a:p>
        </p:txBody>
      </p:sp>
      <p:cxnSp>
        <p:nvCxnSpPr>
          <p:cNvPr id="8" name="Straight Connector 16"/>
          <p:cNvCxnSpPr/>
          <p:nvPr/>
        </p:nvCxnSpPr>
        <p:spPr>
          <a:xfrm>
            <a:off x="1277634" y="5643246"/>
            <a:ext cx="65887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315" y="890719"/>
            <a:ext cx="685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dirty="0">
                <a:solidFill>
                  <a:srgbClr val="C0504D">
                    <a:lumMod val="75000"/>
                  </a:srgbClr>
                </a:solidFill>
              </a:rPr>
              <a:t>Méthylation et acétylation</a:t>
            </a:r>
          </a:p>
        </p:txBody>
      </p:sp>
      <p:cxnSp>
        <p:nvCxnSpPr>
          <p:cNvPr id="10" name="Straight Connector 21"/>
          <p:cNvCxnSpPr/>
          <p:nvPr/>
        </p:nvCxnSpPr>
        <p:spPr>
          <a:xfrm>
            <a:off x="1277634" y="1376772"/>
            <a:ext cx="65887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learnnc.org/lp/media/uploads/2013/02/figure_2_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84" y="1470086"/>
            <a:ext cx="2947952" cy="24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59998" y="3793677"/>
            <a:ext cx="17313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100" dirty="0"/>
              <a:t>Déficit Folates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2465765" y="4186093"/>
            <a:ext cx="270030" cy="3562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8" name="ZoneTexte 17"/>
          <p:cNvSpPr txBox="1"/>
          <p:nvPr/>
        </p:nvSpPr>
        <p:spPr>
          <a:xfrm>
            <a:off x="1306291" y="4473714"/>
            <a:ext cx="26350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100" dirty="0"/>
              <a:t>Défaut de méthylation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90103" y="3793677"/>
            <a:ext cx="20344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100" dirty="0"/>
              <a:t>Acide </a:t>
            </a:r>
            <a:r>
              <a:rPr lang="fr-CA" sz="2100" dirty="0" err="1"/>
              <a:t>Valproique</a:t>
            </a:r>
            <a:endParaRPr lang="fr-CA" sz="2100" dirty="0"/>
          </a:p>
        </p:txBody>
      </p:sp>
      <p:sp>
        <p:nvSpPr>
          <p:cNvPr id="20" name="Flèche vers le bas 19"/>
          <p:cNvSpPr/>
          <p:nvPr/>
        </p:nvSpPr>
        <p:spPr>
          <a:xfrm>
            <a:off x="6372302" y="4186093"/>
            <a:ext cx="270030" cy="3562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21" name="ZoneTexte 20"/>
          <p:cNvSpPr txBox="1"/>
          <p:nvPr/>
        </p:nvSpPr>
        <p:spPr>
          <a:xfrm>
            <a:off x="5349475" y="4473714"/>
            <a:ext cx="24549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100" dirty="0"/>
              <a:t>Surplus d’acétylation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4463988" y="4779151"/>
            <a:ext cx="270030" cy="3562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22" name="Rectangle 21"/>
          <p:cNvSpPr/>
          <p:nvPr/>
        </p:nvSpPr>
        <p:spPr>
          <a:xfrm>
            <a:off x="4085946" y="4648712"/>
            <a:ext cx="580500" cy="13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25" name="ZoneTexte 24"/>
          <p:cNvSpPr txBox="1"/>
          <p:nvPr/>
        </p:nvSpPr>
        <p:spPr>
          <a:xfrm>
            <a:off x="3222448" y="5191929"/>
            <a:ext cx="27504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100" dirty="0"/>
              <a:t>Surexpression de gènes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11674" y="3024004"/>
            <a:ext cx="864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 b="1" dirty="0">
                <a:solidFill>
                  <a:schemeClr val="tx2">
                    <a:lumMod val="75000"/>
                  </a:schemeClr>
                </a:solidFill>
              </a:rPr>
              <a:t>↓ FOLATE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2789754" y="2861964"/>
            <a:ext cx="108000" cy="59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26" name="Rectangle 25"/>
          <p:cNvSpPr/>
          <p:nvPr/>
        </p:nvSpPr>
        <p:spPr>
          <a:xfrm rot="5400000">
            <a:off x="2407081" y="3105013"/>
            <a:ext cx="276318" cy="114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27" name="Rectangle 26"/>
          <p:cNvSpPr/>
          <p:nvPr/>
        </p:nvSpPr>
        <p:spPr>
          <a:xfrm>
            <a:off x="4517994" y="4648712"/>
            <a:ext cx="621000" cy="13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grpSp>
        <p:nvGrpSpPr>
          <p:cNvPr id="34" name="Groupe 33"/>
          <p:cNvGrpSpPr/>
          <p:nvPr/>
        </p:nvGrpSpPr>
        <p:grpSpPr>
          <a:xfrm>
            <a:off x="4902822" y="1568342"/>
            <a:ext cx="2938961" cy="2047336"/>
            <a:chOff x="1542028" y="1095244"/>
            <a:chExt cx="6184277" cy="4629820"/>
          </a:xfrm>
        </p:grpSpPr>
        <p:pic>
          <p:nvPicPr>
            <p:cNvPr id="35" name="Picture 2" descr="http://static-content.springer.com/image/chp%3A10.1007%2F978-1-4614-4788-7_108/MediaObjects/302925_1_En_108_Fig3_HTM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028" y="1095244"/>
              <a:ext cx="6184277" cy="462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Pentagone régulier 35"/>
            <p:cNvSpPr/>
            <p:nvPr/>
          </p:nvSpPr>
          <p:spPr>
            <a:xfrm>
              <a:off x="5924282" y="5447763"/>
              <a:ext cx="231820" cy="238664"/>
            </a:xfrm>
            <a:prstGeom prst="pent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6065949" y="5254580"/>
              <a:ext cx="619863" cy="334851"/>
            </a:xfrm>
            <a:custGeom>
              <a:avLst/>
              <a:gdLst>
                <a:gd name="connsiteX0" fmla="*/ 0 w 619863"/>
                <a:gd name="connsiteY0" fmla="*/ 231820 h 334851"/>
                <a:gd name="connsiteX1" fmla="*/ 12879 w 619863"/>
                <a:gd name="connsiteY1" fmla="*/ 167426 h 334851"/>
                <a:gd name="connsiteX2" fmla="*/ 90152 w 619863"/>
                <a:gd name="connsiteY2" fmla="*/ 115910 h 334851"/>
                <a:gd name="connsiteX3" fmla="*/ 167426 w 619863"/>
                <a:gd name="connsiteY3" fmla="*/ 77274 h 334851"/>
                <a:gd name="connsiteX4" fmla="*/ 244699 w 619863"/>
                <a:gd name="connsiteY4" fmla="*/ 90152 h 334851"/>
                <a:gd name="connsiteX5" fmla="*/ 309093 w 619863"/>
                <a:gd name="connsiteY5" fmla="*/ 206062 h 334851"/>
                <a:gd name="connsiteX6" fmla="*/ 321972 w 619863"/>
                <a:gd name="connsiteY6" fmla="*/ 257578 h 334851"/>
                <a:gd name="connsiteX7" fmla="*/ 437882 w 619863"/>
                <a:gd name="connsiteY7" fmla="*/ 321972 h 334851"/>
                <a:gd name="connsiteX8" fmla="*/ 476519 w 619863"/>
                <a:gd name="connsiteY8" fmla="*/ 334851 h 334851"/>
                <a:gd name="connsiteX9" fmla="*/ 605307 w 619863"/>
                <a:gd name="connsiteY9" fmla="*/ 321972 h 334851"/>
                <a:gd name="connsiteX10" fmla="*/ 618186 w 619863"/>
                <a:gd name="connsiteY10" fmla="*/ 283335 h 334851"/>
                <a:gd name="connsiteX11" fmla="*/ 618186 w 619863"/>
                <a:gd name="connsiteY11" fmla="*/ 0 h 33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9863" h="334851">
                  <a:moveTo>
                    <a:pt x="0" y="231820"/>
                  </a:moveTo>
                  <a:cubicBezTo>
                    <a:pt x="4293" y="210355"/>
                    <a:pt x="-560" y="184705"/>
                    <a:pt x="12879" y="167426"/>
                  </a:cubicBezTo>
                  <a:cubicBezTo>
                    <a:pt x="31885" y="142990"/>
                    <a:pt x="64394" y="133082"/>
                    <a:pt x="90152" y="115910"/>
                  </a:cubicBezTo>
                  <a:cubicBezTo>
                    <a:pt x="140084" y="82622"/>
                    <a:pt x="114105" y="95046"/>
                    <a:pt x="167426" y="77274"/>
                  </a:cubicBezTo>
                  <a:cubicBezTo>
                    <a:pt x="193184" y="81567"/>
                    <a:pt x="223306" y="75177"/>
                    <a:pt x="244699" y="90152"/>
                  </a:cubicBezTo>
                  <a:cubicBezTo>
                    <a:pt x="277641" y="113212"/>
                    <a:pt x="297871" y="166785"/>
                    <a:pt x="309093" y="206062"/>
                  </a:cubicBezTo>
                  <a:cubicBezTo>
                    <a:pt x="313956" y="223081"/>
                    <a:pt x="313190" y="242210"/>
                    <a:pt x="321972" y="257578"/>
                  </a:cubicBezTo>
                  <a:cubicBezTo>
                    <a:pt x="349188" y="305206"/>
                    <a:pt x="388976" y="305670"/>
                    <a:pt x="437882" y="321972"/>
                  </a:cubicBezTo>
                  <a:lnTo>
                    <a:pt x="476519" y="334851"/>
                  </a:lnTo>
                  <a:cubicBezTo>
                    <a:pt x="519448" y="330558"/>
                    <a:pt x="564761" y="336716"/>
                    <a:pt x="605307" y="321972"/>
                  </a:cubicBezTo>
                  <a:cubicBezTo>
                    <a:pt x="618065" y="317333"/>
                    <a:pt x="617643" y="296900"/>
                    <a:pt x="618186" y="283335"/>
                  </a:cubicBezTo>
                  <a:cubicBezTo>
                    <a:pt x="621961" y="188965"/>
                    <a:pt x="618186" y="94445"/>
                    <a:pt x="618186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4803820" y="4649273"/>
              <a:ext cx="360608" cy="218941"/>
            </a:xfrm>
            <a:custGeom>
              <a:avLst/>
              <a:gdLst>
                <a:gd name="connsiteX0" fmla="*/ 0 w 360608"/>
                <a:gd name="connsiteY0" fmla="*/ 25758 h 218941"/>
                <a:gd name="connsiteX1" fmla="*/ 64394 w 360608"/>
                <a:gd name="connsiteY1" fmla="*/ 0 h 218941"/>
                <a:gd name="connsiteX2" fmla="*/ 115910 w 360608"/>
                <a:gd name="connsiteY2" fmla="*/ 64395 h 218941"/>
                <a:gd name="connsiteX3" fmla="*/ 141667 w 360608"/>
                <a:gd name="connsiteY3" fmla="*/ 103031 h 218941"/>
                <a:gd name="connsiteX4" fmla="*/ 193183 w 360608"/>
                <a:gd name="connsiteY4" fmla="*/ 218941 h 218941"/>
                <a:gd name="connsiteX5" fmla="*/ 334850 w 360608"/>
                <a:gd name="connsiteY5" fmla="*/ 180304 h 218941"/>
                <a:gd name="connsiteX6" fmla="*/ 360608 w 360608"/>
                <a:gd name="connsiteY6" fmla="*/ 141668 h 218941"/>
                <a:gd name="connsiteX7" fmla="*/ 347729 w 360608"/>
                <a:gd name="connsiteY7" fmla="*/ 0 h 2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608" h="218941">
                  <a:moveTo>
                    <a:pt x="0" y="25758"/>
                  </a:moveTo>
                  <a:cubicBezTo>
                    <a:pt x="21465" y="17172"/>
                    <a:pt x="41276" y="0"/>
                    <a:pt x="64394" y="0"/>
                  </a:cubicBezTo>
                  <a:cubicBezTo>
                    <a:pt x="107815" y="0"/>
                    <a:pt x="103847" y="40270"/>
                    <a:pt x="115910" y="64395"/>
                  </a:cubicBezTo>
                  <a:cubicBezTo>
                    <a:pt x="122832" y="78239"/>
                    <a:pt x="135381" y="88887"/>
                    <a:pt x="141667" y="103031"/>
                  </a:cubicBezTo>
                  <a:cubicBezTo>
                    <a:pt x="202971" y="240965"/>
                    <a:pt x="134890" y="131502"/>
                    <a:pt x="193183" y="218941"/>
                  </a:cubicBezTo>
                  <a:cubicBezTo>
                    <a:pt x="254133" y="211322"/>
                    <a:pt x="293104" y="222050"/>
                    <a:pt x="334850" y="180304"/>
                  </a:cubicBezTo>
                  <a:cubicBezTo>
                    <a:pt x="345795" y="169359"/>
                    <a:pt x="352022" y="154547"/>
                    <a:pt x="360608" y="141668"/>
                  </a:cubicBezTo>
                  <a:lnTo>
                    <a:pt x="347729" y="0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39" name="Pentagone régulier 38"/>
            <p:cNvSpPr/>
            <p:nvPr/>
          </p:nvSpPr>
          <p:spPr>
            <a:xfrm flipV="1">
              <a:off x="4984124" y="4440584"/>
              <a:ext cx="270458" cy="237854"/>
            </a:xfrm>
            <a:prstGeom prst="pent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4031087" y="5396248"/>
              <a:ext cx="334851" cy="244698"/>
            </a:xfrm>
            <a:custGeom>
              <a:avLst/>
              <a:gdLst>
                <a:gd name="connsiteX0" fmla="*/ 0 w 334851"/>
                <a:gd name="connsiteY0" fmla="*/ 0 h 244698"/>
                <a:gd name="connsiteX1" fmla="*/ 77274 w 334851"/>
                <a:gd name="connsiteY1" fmla="*/ 103031 h 244698"/>
                <a:gd name="connsiteX2" fmla="*/ 103031 w 334851"/>
                <a:gd name="connsiteY2" fmla="*/ 180304 h 244698"/>
                <a:gd name="connsiteX3" fmla="*/ 141668 w 334851"/>
                <a:gd name="connsiteY3" fmla="*/ 218941 h 244698"/>
                <a:gd name="connsiteX4" fmla="*/ 218941 w 334851"/>
                <a:gd name="connsiteY4" fmla="*/ 244698 h 244698"/>
                <a:gd name="connsiteX5" fmla="*/ 296214 w 334851"/>
                <a:gd name="connsiteY5" fmla="*/ 167425 h 244698"/>
                <a:gd name="connsiteX6" fmla="*/ 334851 w 334851"/>
                <a:gd name="connsiteY6" fmla="*/ 141667 h 24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851" h="244698">
                  <a:moveTo>
                    <a:pt x="0" y="0"/>
                  </a:moveTo>
                  <a:cubicBezTo>
                    <a:pt x="6570" y="8212"/>
                    <a:pt x="67022" y="79964"/>
                    <a:pt x="77274" y="103031"/>
                  </a:cubicBezTo>
                  <a:cubicBezTo>
                    <a:pt x="88301" y="127842"/>
                    <a:pt x="83832" y="161105"/>
                    <a:pt x="103031" y="180304"/>
                  </a:cubicBezTo>
                  <a:cubicBezTo>
                    <a:pt x="115910" y="193183"/>
                    <a:pt x="125746" y="210096"/>
                    <a:pt x="141668" y="218941"/>
                  </a:cubicBezTo>
                  <a:cubicBezTo>
                    <a:pt x="165402" y="232127"/>
                    <a:pt x="218941" y="244698"/>
                    <a:pt x="218941" y="244698"/>
                  </a:cubicBezTo>
                  <a:cubicBezTo>
                    <a:pt x="340807" y="220327"/>
                    <a:pt x="243038" y="260486"/>
                    <a:pt x="296214" y="167425"/>
                  </a:cubicBezTo>
                  <a:cubicBezTo>
                    <a:pt x="303893" y="153986"/>
                    <a:pt x="334851" y="141667"/>
                    <a:pt x="334851" y="141667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41" name="Pentagone régulier 40"/>
            <p:cNvSpPr/>
            <p:nvPr/>
          </p:nvSpPr>
          <p:spPr>
            <a:xfrm flipH="1">
              <a:off x="4298297" y="5470549"/>
              <a:ext cx="232926" cy="218970"/>
            </a:xfrm>
            <a:prstGeom prst="pent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</p:spTree>
    <p:extLst>
      <p:ext uri="{BB962C8B-B14F-4D97-AF65-F5344CB8AC3E}">
        <p14:creationId xmlns:p14="http://schemas.microsoft.com/office/powerpoint/2010/main" val="29618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539552" y="234008"/>
            <a:ext cx="8280920" cy="10347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u="sng" spc="-30" noProof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L’acide folique et le risque d’autisme,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sng" strike="noStrike" kern="1200" cap="none" spc="-30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Selon le polymorphisme MTHFR</a:t>
            </a:r>
            <a:endParaRPr kumimoji="0" lang="fr-FR" sz="2500" b="1" i="0" u="sng" strike="noStrike" kern="1200" cap="none" spc="-3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figur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451" y="1268760"/>
            <a:ext cx="724194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9592" y="5733256"/>
            <a:ext cx="292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>
                <a:solidFill>
                  <a:schemeClr val="accent1">
                    <a:lumMod val="25000"/>
                  </a:schemeClr>
                </a:solidFill>
              </a:rPr>
              <a:t>Schmidt</a:t>
            </a:r>
            <a:r>
              <a:rPr lang="fr-CA" sz="1400" i="1" dirty="0" smtClean="0">
                <a:solidFill>
                  <a:schemeClr val="accent1">
                    <a:lumMod val="25000"/>
                  </a:schemeClr>
                </a:solidFill>
              </a:rPr>
              <a:t>, et al. </a:t>
            </a:r>
            <a:r>
              <a:rPr lang="fr-CA" sz="1400" dirty="0" smtClean="0">
                <a:solidFill>
                  <a:schemeClr val="accent1">
                    <a:lumMod val="25000"/>
                  </a:schemeClr>
                </a:solidFill>
              </a:rPr>
              <a:t>2012. Étude CHARGE</a:t>
            </a:r>
            <a:endParaRPr lang="fr-CA" sz="1400" i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40D-441C-49DD-8721-EE4B31451353}" type="slidenum">
              <a:rPr lang="fr-CA" smtClean="0"/>
              <a:pPr/>
              <a:t>9</a:t>
            </a:fld>
            <a:endParaRPr lang="fr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58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6362540" cy="174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8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720</Words>
  <Application>Microsoft Office PowerPoint</Application>
  <PresentationFormat>Affichage à l'écran (4:3)</PresentationFormat>
  <Paragraphs>183</Paragraphs>
  <Slides>21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Segoe Script</vt:lpstr>
      <vt:lpstr>Symbol</vt:lpstr>
      <vt:lpstr>Times New Roman</vt:lpstr>
      <vt:lpstr>Wingdings</vt:lpstr>
      <vt:lpstr>Wingdings 3</vt:lpstr>
      <vt:lpstr>Thème Office</vt:lpstr>
      <vt:lpstr>Prism 7</vt:lpstr>
      <vt:lpstr>Environnement prénatal et autisme</vt:lpstr>
      <vt:lpstr>Présentation PowerPoint</vt:lpstr>
      <vt:lpstr>Présentation PowerPoint</vt:lpstr>
      <vt:lpstr>Developmental Origin of Health and Diseases (DOHaD)</vt:lpstr>
      <vt:lpstr>Épigénétique: point de rencontre entre la génétique et l’environnement </vt:lpstr>
      <vt:lpstr>Two drugs trigger the development of autism</vt:lpstr>
      <vt:lpstr>Présentation PowerPoint</vt:lpstr>
      <vt:lpstr>Présentation PowerPoint</vt:lpstr>
      <vt:lpstr>Présentation PowerPoint</vt:lpstr>
      <vt:lpstr>Autism: is folate deficiency one of the causes?</vt:lpstr>
      <vt:lpstr>Présentation PowerPoint</vt:lpstr>
      <vt:lpstr>Présentation PowerPoint</vt:lpstr>
      <vt:lpstr>Epidemiology: potentially modifiable risk factors for autism or autistic traits</vt:lpstr>
      <vt:lpstr>Présentation PowerPoint</vt:lpstr>
      <vt:lpstr>Social interactions</vt:lpstr>
      <vt:lpstr>Sensorimotor gating in offspring exposed to impaired maternal gut microbiome</vt:lpstr>
      <vt:lpstr>ASD phenotype in rat model</vt:lpstr>
      <vt:lpstr>Présentation PowerPoint</vt:lpstr>
      <vt:lpstr>Présentation PowerPoint</vt:lpstr>
      <vt:lpstr>Conclusions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EVRARD</dc:creator>
  <cp:lastModifiedBy>Larissa Takser</cp:lastModifiedBy>
  <cp:revision>11</cp:revision>
  <dcterms:created xsi:type="dcterms:W3CDTF">2017-04-07T15:06:44Z</dcterms:created>
  <dcterms:modified xsi:type="dcterms:W3CDTF">2017-05-26T18:02:33Z</dcterms:modified>
</cp:coreProperties>
</file>