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1" r:id="rId4"/>
    <p:sldId id="259" r:id="rId5"/>
    <p:sldId id="261" r:id="rId6"/>
    <p:sldId id="262" r:id="rId7"/>
    <p:sldId id="280" r:id="rId8"/>
    <p:sldId id="263" r:id="rId9"/>
    <p:sldId id="274" r:id="rId10"/>
    <p:sldId id="265" r:id="rId11"/>
    <p:sldId id="266" r:id="rId12"/>
    <p:sldId id="267" r:id="rId13"/>
    <p:sldId id="269" r:id="rId14"/>
    <p:sldId id="270" r:id="rId15"/>
    <p:sldId id="271" r:id="rId16"/>
    <p:sldId id="268" r:id="rId17"/>
    <p:sldId id="273" r:id="rId18"/>
    <p:sldId id="277" r:id="rId19"/>
    <p:sldId id="260" r:id="rId20"/>
    <p:sldId id="264"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B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00" autoAdjust="0"/>
    <p:restoredTop sz="94660"/>
  </p:normalViewPr>
  <p:slideViewPr>
    <p:cSldViewPr snapToGrid="0">
      <p:cViewPr>
        <p:scale>
          <a:sx n="90" d="100"/>
          <a:sy n="90" d="100"/>
        </p:scale>
        <p:origin x="-1939" y="-2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110698"/>
          </a:xfrm>
        </p:spPr>
        <p:txBody>
          <a:bodyPr anchor="b"/>
          <a:lstStyle>
            <a:lvl1pPr algn="ctr">
              <a:defRPr sz="6000"/>
            </a:lvl1pPr>
          </a:lstStyle>
          <a:p>
            <a:r>
              <a:rPr lang="fr-FR" dirty="0" smtClean="0"/>
              <a:t>Modifiez le style du titre</a:t>
            </a:r>
            <a:endParaRPr lang="en-US" dirty="0"/>
          </a:p>
        </p:txBody>
      </p:sp>
      <p:sp>
        <p:nvSpPr>
          <p:cNvPr id="3" name="Subtitle 2"/>
          <p:cNvSpPr>
            <a:spLocks noGrp="1"/>
          </p:cNvSpPr>
          <p:nvPr>
            <p:ph type="subTitle" idx="1"/>
          </p:nvPr>
        </p:nvSpPr>
        <p:spPr>
          <a:xfrm>
            <a:off x="685800" y="2533632"/>
            <a:ext cx="7772400" cy="402117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en-US" dirty="0"/>
          </a:p>
        </p:txBody>
      </p:sp>
    </p:spTree>
    <p:extLst>
      <p:ext uri="{BB962C8B-B14F-4D97-AF65-F5344CB8AC3E}">
        <p14:creationId xmlns="" xmlns:p14="http://schemas.microsoft.com/office/powerpoint/2010/main" val="188273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532957A-353A-45F3-9475-1FAA1D717549}" type="datetimeFigureOut">
              <a:rPr lang="fr-FR" smtClean="0"/>
              <a:pPr/>
              <a:t>25/05/2017</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5228C1B-5659-42B3-80F0-67CBE560CCD2}" type="slidenum">
              <a:rPr lang="fr-FR" smtClean="0"/>
              <a:pPr/>
              <a:t>‹#›</a:t>
            </a:fld>
            <a:endParaRPr lang="fr-FR"/>
          </a:p>
        </p:txBody>
      </p:sp>
    </p:spTree>
    <p:extLst>
      <p:ext uri="{BB962C8B-B14F-4D97-AF65-F5344CB8AC3E}">
        <p14:creationId xmlns="" xmlns:p14="http://schemas.microsoft.com/office/powerpoint/2010/main" val="90526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532957A-353A-45F3-9475-1FAA1D717549}" type="datetimeFigureOut">
              <a:rPr lang="fr-FR" smtClean="0"/>
              <a:pPr/>
              <a:t>25/05/2017</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5228C1B-5659-42B3-80F0-67CBE560CCD2}" type="slidenum">
              <a:rPr lang="fr-FR" smtClean="0"/>
              <a:pPr/>
              <a:t>‹#›</a:t>
            </a:fld>
            <a:endParaRPr lang="fr-FR"/>
          </a:p>
        </p:txBody>
      </p:sp>
    </p:spTree>
    <p:extLst>
      <p:ext uri="{BB962C8B-B14F-4D97-AF65-F5344CB8AC3E}">
        <p14:creationId xmlns="" xmlns:p14="http://schemas.microsoft.com/office/powerpoint/2010/main" val="376114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532957A-353A-45F3-9475-1FAA1D717549}" type="datetimeFigureOut">
              <a:rPr lang="fr-FR" smtClean="0"/>
              <a:pPr/>
              <a:t>25/05/2017</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5228C1B-5659-42B3-80F0-67CBE560CCD2}" type="slidenum">
              <a:rPr lang="fr-FR" smtClean="0"/>
              <a:pPr/>
              <a:t>‹#›</a:t>
            </a:fld>
            <a:endParaRPr lang="fr-FR"/>
          </a:p>
        </p:txBody>
      </p:sp>
    </p:spTree>
    <p:extLst>
      <p:ext uri="{BB962C8B-B14F-4D97-AF65-F5344CB8AC3E}">
        <p14:creationId xmlns="" xmlns:p14="http://schemas.microsoft.com/office/powerpoint/2010/main" val="262329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532957A-353A-45F3-9475-1FAA1D717549}" type="datetimeFigureOut">
              <a:rPr lang="fr-FR" smtClean="0"/>
              <a:pPr/>
              <a:t>25/05/2017</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5228C1B-5659-42B3-80F0-67CBE560CCD2}" type="slidenum">
              <a:rPr lang="fr-FR" smtClean="0"/>
              <a:pPr/>
              <a:t>‹#›</a:t>
            </a:fld>
            <a:endParaRPr lang="fr-FR"/>
          </a:p>
        </p:txBody>
      </p:sp>
    </p:spTree>
    <p:extLst>
      <p:ext uri="{BB962C8B-B14F-4D97-AF65-F5344CB8AC3E}">
        <p14:creationId xmlns="" xmlns:p14="http://schemas.microsoft.com/office/powerpoint/2010/main" val="50290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532957A-353A-45F3-9475-1FAA1D717549}" type="datetimeFigureOut">
              <a:rPr lang="fr-FR" smtClean="0"/>
              <a:pPr/>
              <a:t>25/05/2017</a:t>
            </a:fld>
            <a:endParaRPr lang="fr-F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5228C1B-5659-42B3-80F0-67CBE560CCD2}" type="slidenum">
              <a:rPr lang="fr-FR" smtClean="0"/>
              <a:pPr/>
              <a:t>‹#›</a:t>
            </a:fld>
            <a:endParaRPr lang="fr-FR"/>
          </a:p>
        </p:txBody>
      </p:sp>
    </p:spTree>
    <p:extLst>
      <p:ext uri="{BB962C8B-B14F-4D97-AF65-F5344CB8AC3E}">
        <p14:creationId xmlns="" xmlns:p14="http://schemas.microsoft.com/office/powerpoint/2010/main" val="11065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F532957A-353A-45F3-9475-1FAA1D717549}" type="datetimeFigureOut">
              <a:rPr lang="fr-FR" smtClean="0"/>
              <a:pPr/>
              <a:t>25/05/2017</a:t>
            </a:fld>
            <a:endParaRPr lang="fr-F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fr-F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5228C1B-5659-42B3-80F0-67CBE560CCD2}" type="slidenum">
              <a:rPr lang="fr-FR" smtClean="0"/>
              <a:pPr/>
              <a:t>‹#›</a:t>
            </a:fld>
            <a:endParaRPr lang="fr-FR"/>
          </a:p>
        </p:txBody>
      </p:sp>
    </p:spTree>
    <p:extLst>
      <p:ext uri="{BB962C8B-B14F-4D97-AF65-F5344CB8AC3E}">
        <p14:creationId xmlns="" xmlns:p14="http://schemas.microsoft.com/office/powerpoint/2010/main" val="136500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532957A-353A-45F3-9475-1FAA1D717549}" type="datetimeFigureOut">
              <a:rPr lang="fr-FR" smtClean="0"/>
              <a:pPr/>
              <a:t>25/05/2017</a:t>
            </a:fld>
            <a:endParaRPr lang="fr-F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fr-F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5228C1B-5659-42B3-80F0-67CBE560CCD2}" type="slidenum">
              <a:rPr lang="fr-FR" smtClean="0"/>
              <a:pPr/>
              <a:t>‹#›</a:t>
            </a:fld>
            <a:endParaRPr lang="fr-FR"/>
          </a:p>
        </p:txBody>
      </p:sp>
    </p:spTree>
    <p:extLst>
      <p:ext uri="{BB962C8B-B14F-4D97-AF65-F5344CB8AC3E}">
        <p14:creationId xmlns="" xmlns:p14="http://schemas.microsoft.com/office/powerpoint/2010/main" val="18611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532957A-353A-45F3-9475-1FAA1D717549}" type="datetimeFigureOut">
              <a:rPr lang="fr-FR" smtClean="0"/>
              <a:pPr/>
              <a:t>25/05/2017</a:t>
            </a:fld>
            <a:endParaRPr lang="fr-F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fr-F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5228C1B-5659-42B3-80F0-67CBE560CCD2}" type="slidenum">
              <a:rPr lang="fr-FR" smtClean="0"/>
              <a:pPr/>
              <a:t>‹#›</a:t>
            </a:fld>
            <a:endParaRPr lang="fr-FR"/>
          </a:p>
        </p:txBody>
      </p:sp>
    </p:spTree>
    <p:extLst>
      <p:ext uri="{BB962C8B-B14F-4D97-AF65-F5344CB8AC3E}">
        <p14:creationId xmlns="" xmlns:p14="http://schemas.microsoft.com/office/powerpoint/2010/main" val="298926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532957A-353A-45F3-9475-1FAA1D717549}" type="datetimeFigureOut">
              <a:rPr lang="fr-FR" smtClean="0"/>
              <a:pPr/>
              <a:t>25/05/2017</a:t>
            </a:fld>
            <a:endParaRPr lang="fr-F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5228C1B-5659-42B3-80F0-67CBE560CCD2}" type="slidenum">
              <a:rPr lang="fr-FR" smtClean="0"/>
              <a:pPr/>
              <a:t>‹#›</a:t>
            </a:fld>
            <a:endParaRPr lang="fr-FR"/>
          </a:p>
        </p:txBody>
      </p:sp>
    </p:spTree>
    <p:extLst>
      <p:ext uri="{BB962C8B-B14F-4D97-AF65-F5344CB8AC3E}">
        <p14:creationId xmlns="" xmlns:p14="http://schemas.microsoft.com/office/powerpoint/2010/main" val="329760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532957A-353A-45F3-9475-1FAA1D717549}" type="datetimeFigureOut">
              <a:rPr lang="fr-FR" smtClean="0"/>
              <a:pPr/>
              <a:t>25/05/2017</a:t>
            </a:fld>
            <a:endParaRPr lang="fr-F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5228C1B-5659-42B3-80F0-67CBE560CCD2}" type="slidenum">
              <a:rPr lang="fr-FR" smtClean="0"/>
              <a:pPr/>
              <a:t>‹#›</a:t>
            </a:fld>
            <a:endParaRPr lang="fr-FR"/>
          </a:p>
        </p:txBody>
      </p:sp>
    </p:spTree>
    <p:extLst>
      <p:ext uri="{BB962C8B-B14F-4D97-AF65-F5344CB8AC3E}">
        <p14:creationId xmlns="" xmlns:p14="http://schemas.microsoft.com/office/powerpoint/2010/main" val="66499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2AAEE75C-6225-4F9D-8173-F50D66432F0B" descr="33ADB0B5-3B58-4C38-8B5D-A7A49E9E069E"/>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9102992" cy="6829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16894" y="750137"/>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16894" y="2276770"/>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 xmlns:p14="http://schemas.microsoft.com/office/powerpoint/2010/main" val="1478436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9AB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30309" y="1094317"/>
            <a:ext cx="6335712" cy="1550988"/>
          </a:xfrm>
        </p:spPr>
        <p:txBody>
          <a:bodyPr>
            <a:normAutofit/>
          </a:bodyPr>
          <a:lstStyle/>
          <a:p>
            <a:pPr algn="ctr">
              <a:defRPr/>
            </a:pPr>
            <a:r>
              <a:rPr lang="en-CA" sz="2800" b="1" dirty="0" smtClean="0">
                <a:solidFill>
                  <a:schemeClr val="tx2"/>
                </a:solidFill>
              </a:rPr>
              <a:t>La perception de la </a:t>
            </a:r>
            <a:r>
              <a:rPr lang="en-CA" sz="2800" b="1" dirty="0" err="1" smtClean="0">
                <a:solidFill>
                  <a:schemeClr val="tx2"/>
                </a:solidFill>
              </a:rPr>
              <a:t>douleur</a:t>
            </a:r>
            <a:r>
              <a:rPr lang="en-CA" sz="2800" b="1" dirty="0" smtClean="0">
                <a:solidFill>
                  <a:schemeClr val="tx2"/>
                </a:solidFill>
              </a:rPr>
              <a:t/>
            </a:r>
            <a:br>
              <a:rPr lang="en-CA" sz="2800" b="1" dirty="0" smtClean="0">
                <a:solidFill>
                  <a:schemeClr val="tx2"/>
                </a:solidFill>
              </a:rPr>
            </a:br>
            <a:r>
              <a:rPr lang="en-CA" sz="2800" b="1" dirty="0" err="1" smtClean="0">
                <a:solidFill>
                  <a:schemeClr val="tx2"/>
                </a:solidFill>
              </a:rPr>
              <a:t>dans</a:t>
            </a:r>
            <a:r>
              <a:rPr lang="en-CA" sz="2800" b="1" dirty="0" smtClean="0">
                <a:solidFill>
                  <a:schemeClr val="tx2"/>
                </a:solidFill>
              </a:rPr>
              <a:t> la </a:t>
            </a:r>
            <a:r>
              <a:rPr lang="en-CA" sz="2800" b="1" dirty="0" err="1" smtClean="0">
                <a:solidFill>
                  <a:schemeClr val="tx2"/>
                </a:solidFill>
              </a:rPr>
              <a:t>schizophrénie</a:t>
            </a:r>
            <a:r>
              <a:rPr lang="en-CA" sz="2800" b="1" dirty="0" smtClean="0">
                <a:solidFill>
                  <a:schemeClr val="tx2"/>
                </a:solidFill>
              </a:rPr>
              <a:t>:</a:t>
            </a:r>
            <a:br>
              <a:rPr lang="en-CA" sz="2800" b="1" dirty="0" smtClean="0">
                <a:solidFill>
                  <a:schemeClr val="tx2"/>
                </a:solidFill>
              </a:rPr>
            </a:br>
            <a:r>
              <a:rPr lang="en-CA" sz="2800" b="1" i="1" dirty="0" smtClean="0">
                <a:solidFill>
                  <a:schemeClr val="tx2"/>
                </a:solidFill>
              </a:rPr>
              <a:t>much ado about nothing </a:t>
            </a:r>
            <a:r>
              <a:rPr lang="en-CA" sz="2800" b="1" dirty="0" smtClean="0">
                <a:solidFill>
                  <a:schemeClr val="tx2"/>
                </a:solidFill>
              </a:rPr>
              <a:t>?</a:t>
            </a:r>
            <a:endParaRPr lang="en-US" sz="2800" b="1" cap="none" dirty="0" smtClean="0">
              <a:solidFill>
                <a:schemeClr val="tx2"/>
              </a:solidFill>
            </a:endParaRPr>
          </a:p>
        </p:txBody>
      </p:sp>
      <p:sp>
        <p:nvSpPr>
          <p:cNvPr id="5" name="Content Placeholder 2"/>
          <p:cNvSpPr>
            <a:spLocks noGrp="1"/>
          </p:cNvSpPr>
          <p:nvPr>
            <p:ph idx="1"/>
          </p:nvPr>
        </p:nvSpPr>
        <p:spPr>
          <a:xfrm>
            <a:off x="856714" y="2777065"/>
            <a:ext cx="7025753" cy="3048000"/>
          </a:xfrm>
        </p:spPr>
        <p:txBody>
          <a:bodyPr>
            <a:normAutofit/>
          </a:bodyPr>
          <a:lstStyle/>
          <a:p>
            <a:pPr algn="ctr" eaLnBrk="1" hangingPunct="1">
              <a:buFontTx/>
              <a:buNone/>
            </a:pPr>
            <a:r>
              <a:rPr lang="en-CA" sz="2200" dirty="0" err="1" smtClean="0"/>
              <a:t>Stéphane</a:t>
            </a:r>
            <a:r>
              <a:rPr lang="en-CA" sz="2200" dirty="0" smtClean="0"/>
              <a:t> </a:t>
            </a:r>
            <a:r>
              <a:rPr lang="en-CA" sz="2200" dirty="0" err="1" smtClean="0"/>
              <a:t>Potvin</a:t>
            </a:r>
            <a:r>
              <a:rPr lang="en-CA" sz="2200" dirty="0" smtClean="0"/>
              <a:t>, PhD</a:t>
            </a:r>
          </a:p>
          <a:p>
            <a:pPr algn="ctr" eaLnBrk="1" hangingPunct="1">
              <a:buFontTx/>
              <a:buNone/>
            </a:pPr>
            <a:r>
              <a:rPr lang="en-CA" sz="2200" dirty="0" err="1" smtClean="0"/>
              <a:t>Chaire</a:t>
            </a:r>
            <a:r>
              <a:rPr lang="en-CA" sz="2200" dirty="0" smtClean="0"/>
              <a:t> Eli Lilly de </a:t>
            </a:r>
            <a:r>
              <a:rPr lang="en-CA" sz="2200" dirty="0" err="1" smtClean="0"/>
              <a:t>recherche</a:t>
            </a:r>
            <a:r>
              <a:rPr lang="en-CA" sz="2200" dirty="0" smtClean="0"/>
              <a:t> en </a:t>
            </a:r>
            <a:r>
              <a:rPr lang="en-CA" sz="2200" dirty="0" err="1" smtClean="0"/>
              <a:t>schizophrénie</a:t>
            </a:r>
            <a:endParaRPr lang="en-CA" sz="2200" dirty="0" smtClean="0"/>
          </a:p>
          <a:p>
            <a:pPr algn="ctr" eaLnBrk="1" hangingPunct="1">
              <a:buFontTx/>
              <a:buNone/>
            </a:pPr>
            <a:r>
              <a:rPr lang="en-CA" sz="2200" dirty="0" err="1" smtClean="0"/>
              <a:t>Chercheur</a:t>
            </a:r>
            <a:r>
              <a:rPr lang="en-CA" sz="2200" dirty="0" smtClean="0"/>
              <a:t> </a:t>
            </a:r>
            <a:r>
              <a:rPr lang="en-CA" sz="2200" dirty="0" err="1" smtClean="0"/>
              <a:t>agrégé</a:t>
            </a:r>
            <a:r>
              <a:rPr lang="en-CA" sz="2200" dirty="0" smtClean="0"/>
              <a:t> </a:t>
            </a:r>
            <a:r>
              <a:rPr lang="en-CA" sz="2200" dirty="0" err="1" smtClean="0"/>
              <a:t>sous</a:t>
            </a:r>
            <a:r>
              <a:rPr lang="en-CA" sz="2200" dirty="0" smtClean="0"/>
              <a:t> </a:t>
            </a:r>
            <a:r>
              <a:rPr lang="en-CA" sz="2200" dirty="0" err="1" smtClean="0"/>
              <a:t>octroi</a:t>
            </a:r>
            <a:endParaRPr lang="en-CA" sz="2200" dirty="0" smtClean="0"/>
          </a:p>
          <a:p>
            <a:pPr algn="ctr" eaLnBrk="1" hangingPunct="1">
              <a:buFontTx/>
              <a:buNone/>
            </a:pPr>
            <a:r>
              <a:rPr lang="en-CA" sz="2200" dirty="0" smtClean="0"/>
              <a:t>Centre de </a:t>
            </a:r>
            <a:r>
              <a:rPr lang="en-CA" sz="2200" dirty="0" err="1" smtClean="0"/>
              <a:t>recherche</a:t>
            </a:r>
            <a:r>
              <a:rPr lang="en-CA" sz="2200" dirty="0" smtClean="0"/>
              <a:t>;</a:t>
            </a:r>
          </a:p>
          <a:p>
            <a:pPr algn="ctr" eaLnBrk="1" hangingPunct="1">
              <a:buFontTx/>
              <a:buNone/>
            </a:pPr>
            <a:r>
              <a:rPr lang="en-CA" sz="2200" dirty="0" err="1" smtClean="0"/>
              <a:t>Institut</a:t>
            </a:r>
            <a:r>
              <a:rPr lang="en-CA" sz="2200" dirty="0" smtClean="0"/>
              <a:t> </a:t>
            </a:r>
            <a:r>
              <a:rPr lang="en-CA" sz="2200" dirty="0" err="1" smtClean="0"/>
              <a:t>Universitaire</a:t>
            </a:r>
            <a:r>
              <a:rPr lang="en-CA" sz="2200" dirty="0" smtClean="0"/>
              <a:t> en Santé </a:t>
            </a:r>
            <a:r>
              <a:rPr lang="en-CA" sz="2200" dirty="0" err="1" smtClean="0"/>
              <a:t>Mentale</a:t>
            </a:r>
            <a:r>
              <a:rPr lang="en-CA" sz="2200" dirty="0" smtClean="0"/>
              <a:t> de Montréal</a:t>
            </a:r>
          </a:p>
          <a:p>
            <a:pPr algn="ctr" eaLnBrk="1" hangingPunct="1">
              <a:buFontTx/>
              <a:buNone/>
            </a:pPr>
            <a:r>
              <a:rPr lang="en-CA" sz="2200" dirty="0" err="1" smtClean="0"/>
              <a:t>Département</a:t>
            </a:r>
            <a:r>
              <a:rPr lang="en-CA" sz="2200" dirty="0" smtClean="0"/>
              <a:t> de </a:t>
            </a:r>
            <a:r>
              <a:rPr lang="en-CA" sz="2200" dirty="0" err="1" smtClean="0"/>
              <a:t>psychiatrie</a:t>
            </a:r>
            <a:endParaRPr lang="en-CA" sz="2200" dirty="0" smtClean="0"/>
          </a:p>
          <a:p>
            <a:pPr algn="ctr" eaLnBrk="1" hangingPunct="1">
              <a:buFontTx/>
              <a:buNone/>
            </a:pPr>
            <a:r>
              <a:rPr lang="en-CA" sz="2200" dirty="0" err="1" smtClean="0"/>
              <a:t>Université</a:t>
            </a:r>
            <a:r>
              <a:rPr lang="en-CA" sz="2200" dirty="0" smtClean="0"/>
              <a:t> de Montréal</a:t>
            </a:r>
            <a:endParaRPr lang="fr-FR" sz="2200" dirty="0" smtClean="0"/>
          </a:p>
        </p:txBody>
      </p:sp>
    </p:spTree>
    <p:extLst>
      <p:ext uri="{BB962C8B-B14F-4D97-AF65-F5344CB8AC3E}">
        <p14:creationId xmlns="" xmlns:p14="http://schemas.microsoft.com/office/powerpoint/2010/main" val="594630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49738" y="763605"/>
            <a:ext cx="7050088" cy="576262"/>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2800" b="1" i="0" u="sng" strike="noStrike" kern="1200" cap="none" spc="0" normalizeH="0" baseline="0" noProof="0" dirty="0" smtClean="0">
                <a:ln>
                  <a:noFill/>
                </a:ln>
                <a:solidFill>
                  <a:schemeClr val="tx2"/>
                </a:solidFill>
                <a:effectLst/>
                <a:uLnTx/>
                <a:uFillTx/>
                <a:latin typeface="+mj-lt"/>
                <a:ea typeface="+mj-ea"/>
                <a:cs typeface="+mj-cs"/>
              </a:rPr>
              <a:t>Absence de sensibilisation ?</a:t>
            </a:r>
            <a:endParaRPr kumimoji="0" lang="fr-CA" sz="2800" b="1" i="0" u="sng" strike="noStrike" kern="1200" cap="none" spc="0" normalizeH="0" baseline="0" noProof="0" dirty="0">
              <a:ln>
                <a:noFill/>
              </a:ln>
              <a:solidFill>
                <a:schemeClr val="tx2"/>
              </a:solidFill>
              <a:effectLst/>
              <a:uLnTx/>
              <a:uFillTx/>
              <a:latin typeface="+mj-lt"/>
              <a:ea typeface="+mj-ea"/>
              <a:cs typeface="+mj-cs"/>
            </a:endParaRPr>
          </a:p>
        </p:txBody>
      </p:sp>
      <p:sp>
        <p:nvSpPr>
          <p:cNvPr id="3" name="Rectangle 7"/>
          <p:cNvSpPr>
            <a:spLocks noChangeArrowheads="1"/>
          </p:cNvSpPr>
          <p:nvPr/>
        </p:nvSpPr>
        <p:spPr bwMode="auto">
          <a:xfrm>
            <a:off x="1559981" y="1308110"/>
            <a:ext cx="6048375" cy="1727200"/>
          </a:xfrm>
          <a:prstGeom prst="rect">
            <a:avLst/>
          </a:prstGeom>
          <a:noFill/>
          <a:ln w="9525">
            <a:noFill/>
            <a:miter lim="800000"/>
            <a:headEnd/>
            <a:tailEnd/>
          </a:ln>
        </p:spPr>
        <p:txBody>
          <a:bodyPr/>
          <a:lstStyle/>
          <a:p>
            <a:pPr marL="342900" indent="-342900">
              <a:lnSpc>
                <a:spcPct val="90000"/>
              </a:lnSpc>
              <a:spcBef>
                <a:spcPct val="20000"/>
              </a:spcBef>
              <a:buSzPct val="60000"/>
              <a:buFont typeface="Wingdings" pitchFamily="2" charset="2"/>
              <a:buChar char="n"/>
            </a:pPr>
            <a:r>
              <a:rPr lang="en-CA" sz="2000" dirty="0">
                <a:latin typeface="Times New Roman" pitchFamily="18" charset="0"/>
                <a:cs typeface="Times New Roman" pitchFamily="18" charset="0"/>
              </a:rPr>
              <a:t>23 </a:t>
            </a:r>
            <a:r>
              <a:rPr lang="en-CA" sz="2000" dirty="0" err="1">
                <a:latin typeface="Times New Roman" pitchFamily="18" charset="0"/>
                <a:cs typeface="Times New Roman" pitchFamily="18" charset="0"/>
              </a:rPr>
              <a:t>schizophrènes</a:t>
            </a:r>
            <a:r>
              <a:rPr lang="en-CA" sz="2000" dirty="0">
                <a:latin typeface="Times New Roman" pitchFamily="18" charset="0"/>
                <a:cs typeface="Times New Roman" pitchFamily="18" charset="0"/>
              </a:rPr>
              <a:t> &amp; 29 controls</a:t>
            </a:r>
          </a:p>
          <a:p>
            <a:pPr marL="342900" indent="-342900">
              <a:lnSpc>
                <a:spcPct val="90000"/>
              </a:lnSpc>
              <a:spcBef>
                <a:spcPct val="20000"/>
              </a:spcBef>
              <a:buClr>
                <a:schemeClr val="hlink"/>
              </a:buClr>
              <a:buSzPct val="60000"/>
              <a:buFont typeface="Wingdings" pitchFamily="2" charset="2"/>
              <a:buChar char="n"/>
            </a:pPr>
            <a:endParaRPr lang="en-CA" sz="1200" dirty="0">
              <a:latin typeface="Times New Roman" pitchFamily="18" charset="0"/>
              <a:cs typeface="Times New Roman" pitchFamily="18" charset="0"/>
            </a:endParaRPr>
          </a:p>
          <a:p>
            <a:pPr marL="342900" indent="-342900">
              <a:lnSpc>
                <a:spcPct val="90000"/>
              </a:lnSpc>
              <a:spcBef>
                <a:spcPct val="20000"/>
              </a:spcBef>
              <a:buSzPct val="60000"/>
              <a:buFont typeface="Wingdings" pitchFamily="2" charset="2"/>
              <a:buChar char="n"/>
            </a:pPr>
            <a:r>
              <a:rPr lang="en-CA" sz="2000" dirty="0">
                <a:latin typeface="Times New Roman" pitchFamily="18" charset="0"/>
                <a:cs typeface="Times New Roman" pitchFamily="18" charset="0"/>
              </a:rPr>
              <a:t>Exclusion</a:t>
            </a:r>
          </a:p>
          <a:p>
            <a:pPr marL="742950" lvl="1" indent="-285750">
              <a:lnSpc>
                <a:spcPct val="90000"/>
              </a:lnSpc>
              <a:spcBef>
                <a:spcPct val="20000"/>
              </a:spcBef>
              <a:buClr>
                <a:schemeClr val="tx1"/>
              </a:buClr>
              <a:buFontTx/>
              <a:buChar char="•"/>
            </a:pPr>
            <a:r>
              <a:rPr lang="en-CA" dirty="0">
                <a:latin typeface="Times New Roman" pitchFamily="18" charset="0"/>
                <a:cs typeface="Times New Roman" pitchFamily="18" charset="0"/>
              </a:rPr>
              <a:t>Pas </a:t>
            </a:r>
            <a:r>
              <a:rPr lang="en-CA" dirty="0" err="1">
                <a:latin typeface="Times New Roman" pitchFamily="18" charset="0"/>
                <a:cs typeface="Times New Roman" pitchFamily="18" charset="0"/>
              </a:rPr>
              <a:t>d’antidépresseurs</a:t>
            </a:r>
            <a:endParaRPr lang="en-CA" dirty="0">
              <a:latin typeface="Times New Roman" pitchFamily="18" charset="0"/>
              <a:cs typeface="Times New Roman" pitchFamily="18" charset="0"/>
            </a:endParaRPr>
          </a:p>
          <a:p>
            <a:pPr marL="742950" lvl="1" indent="-285750">
              <a:lnSpc>
                <a:spcPct val="90000"/>
              </a:lnSpc>
              <a:spcBef>
                <a:spcPct val="20000"/>
              </a:spcBef>
              <a:buClr>
                <a:schemeClr val="tx1"/>
              </a:buClr>
              <a:buFontTx/>
              <a:buChar char="•"/>
            </a:pPr>
            <a:r>
              <a:rPr lang="en-CA" dirty="0">
                <a:latin typeface="Times New Roman" pitchFamily="18" charset="0"/>
                <a:cs typeface="Times New Roman" pitchFamily="18" charset="0"/>
              </a:rPr>
              <a:t>Pas de </a:t>
            </a:r>
            <a:r>
              <a:rPr lang="en-CA" dirty="0" err="1">
                <a:latin typeface="Times New Roman" pitchFamily="18" charset="0"/>
                <a:cs typeface="Times New Roman" pitchFamily="18" charset="0"/>
              </a:rPr>
              <a:t>douleur</a:t>
            </a:r>
            <a:r>
              <a:rPr lang="en-CA" dirty="0">
                <a:latin typeface="Times New Roman" pitchFamily="18" charset="0"/>
                <a:cs typeface="Times New Roman" pitchFamily="18" charset="0"/>
              </a:rPr>
              <a:t> </a:t>
            </a:r>
            <a:r>
              <a:rPr lang="en-CA" dirty="0" err="1">
                <a:latin typeface="Times New Roman" pitchFamily="18" charset="0"/>
                <a:cs typeface="Times New Roman" pitchFamily="18" charset="0"/>
              </a:rPr>
              <a:t>chronique</a:t>
            </a:r>
            <a:r>
              <a:rPr lang="en-CA" dirty="0">
                <a:latin typeface="Times New Roman" pitchFamily="18" charset="0"/>
                <a:cs typeface="Times New Roman" pitchFamily="18" charset="0"/>
              </a:rPr>
              <a:t>, pas </a:t>
            </a:r>
            <a:r>
              <a:rPr lang="en-CA" dirty="0" err="1">
                <a:latin typeface="Times New Roman" pitchFamily="18" charset="0"/>
                <a:cs typeface="Times New Roman" pitchFamily="18" charset="0"/>
              </a:rPr>
              <a:t>d’analgésiques</a:t>
            </a:r>
            <a:endParaRPr lang="en-CA"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1334020" y="2849036"/>
            <a:ext cx="6116639" cy="3881982"/>
          </a:xfrm>
          <a:prstGeom prst="rect">
            <a:avLst/>
          </a:prstGeom>
          <a:noFill/>
          <a:ln w="9525">
            <a:noFill/>
            <a:miter lim="800000"/>
            <a:headEnd/>
            <a:tailEnd/>
          </a:ln>
        </p:spPr>
      </p:pic>
      <p:sp>
        <p:nvSpPr>
          <p:cNvPr id="5" name="Rectangle 7"/>
          <p:cNvSpPr>
            <a:spLocks noChangeArrowheads="1"/>
          </p:cNvSpPr>
          <p:nvPr/>
        </p:nvSpPr>
        <p:spPr bwMode="auto">
          <a:xfrm>
            <a:off x="5501794" y="3484036"/>
            <a:ext cx="1440867" cy="1587498"/>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60000"/>
            </a:pPr>
            <a:r>
              <a:rPr lang="en-CA" sz="2000" dirty="0" err="1" smtClean="0">
                <a:solidFill>
                  <a:srgbClr val="C00000"/>
                </a:solidFill>
                <a:latin typeface="Times New Roman" pitchFamily="18" charset="0"/>
                <a:cs typeface="Times New Roman" pitchFamily="18" charset="0"/>
              </a:rPr>
              <a:t>Sujets</a:t>
            </a:r>
            <a:r>
              <a:rPr lang="en-CA" sz="2000" dirty="0" smtClean="0">
                <a:solidFill>
                  <a:srgbClr val="C00000"/>
                </a:solidFill>
                <a:latin typeface="Times New Roman" pitchFamily="18" charset="0"/>
                <a:cs typeface="Times New Roman" pitchFamily="18" charset="0"/>
              </a:rPr>
              <a:t> </a:t>
            </a:r>
            <a:r>
              <a:rPr lang="en-CA" sz="2000" dirty="0" err="1" smtClean="0">
                <a:solidFill>
                  <a:srgbClr val="C00000"/>
                </a:solidFill>
                <a:latin typeface="Times New Roman" pitchFamily="18" charset="0"/>
                <a:cs typeface="Times New Roman" pitchFamily="18" charset="0"/>
              </a:rPr>
              <a:t>sains</a:t>
            </a:r>
            <a:endParaRPr lang="en-CA" sz="2000" dirty="0" smtClean="0">
              <a:solidFill>
                <a:srgbClr val="C00000"/>
              </a:solidFill>
              <a:latin typeface="Times New Roman" pitchFamily="18" charset="0"/>
              <a:cs typeface="Times New Roman" pitchFamily="18" charset="0"/>
            </a:endParaRPr>
          </a:p>
          <a:p>
            <a:pPr marL="342900" indent="-342900">
              <a:lnSpc>
                <a:spcPct val="90000"/>
              </a:lnSpc>
              <a:spcBef>
                <a:spcPct val="20000"/>
              </a:spcBef>
              <a:buClr>
                <a:schemeClr val="hlink"/>
              </a:buClr>
              <a:buSzPct val="60000"/>
            </a:pPr>
            <a:endParaRPr lang="en-CA" sz="2800" dirty="0" smtClean="0">
              <a:solidFill>
                <a:srgbClr val="C00000"/>
              </a:solidFill>
              <a:latin typeface="Times New Roman" pitchFamily="18" charset="0"/>
              <a:cs typeface="Times New Roman" pitchFamily="18" charset="0"/>
            </a:endParaRPr>
          </a:p>
          <a:p>
            <a:pPr marL="342900" indent="-342900">
              <a:lnSpc>
                <a:spcPct val="90000"/>
              </a:lnSpc>
              <a:spcBef>
                <a:spcPct val="20000"/>
              </a:spcBef>
              <a:buClr>
                <a:schemeClr val="hlink"/>
              </a:buClr>
              <a:buSzPct val="60000"/>
            </a:pPr>
            <a:endParaRPr lang="en-CA" sz="2800" dirty="0" smtClean="0">
              <a:solidFill>
                <a:srgbClr val="C00000"/>
              </a:solidFill>
              <a:latin typeface="Times New Roman" pitchFamily="18" charset="0"/>
              <a:cs typeface="Times New Roman" pitchFamily="18" charset="0"/>
            </a:endParaRPr>
          </a:p>
          <a:p>
            <a:pPr marL="342900" indent="-342900">
              <a:lnSpc>
                <a:spcPct val="90000"/>
              </a:lnSpc>
              <a:spcBef>
                <a:spcPct val="20000"/>
              </a:spcBef>
              <a:buClr>
                <a:schemeClr val="hlink"/>
              </a:buClr>
              <a:buSzPct val="60000"/>
            </a:pPr>
            <a:r>
              <a:rPr lang="en-CA" sz="2000" dirty="0" smtClean="0">
                <a:solidFill>
                  <a:srgbClr val="C00000"/>
                </a:solidFill>
                <a:latin typeface="Times New Roman" pitchFamily="18" charset="0"/>
                <a:cs typeface="Times New Roman" pitchFamily="18" charset="0"/>
              </a:rPr>
              <a:t>          SCZ</a:t>
            </a:r>
            <a:endParaRPr lang="en-CA" sz="20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54570" y="722334"/>
            <a:ext cx="7380295" cy="765175"/>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fr-CA" sz="2400" b="1" u="sng" dirty="0" smtClean="0">
                <a:solidFill>
                  <a:schemeClr val="tx2"/>
                </a:solidFill>
                <a:latin typeface="+mj-lt"/>
                <a:ea typeface="+mj-ea"/>
                <a:cs typeface="+mj-cs"/>
              </a:rPr>
              <a:t>Q</a:t>
            </a:r>
            <a:r>
              <a:rPr kumimoji="0" lang="fr-CA" sz="2400" b="1" i="0" u="sng" strike="noStrike" kern="1200" cap="none" spc="0" normalizeH="0" baseline="0" noProof="0" dirty="0" err="1" smtClean="0">
                <a:ln>
                  <a:noFill/>
                </a:ln>
                <a:solidFill>
                  <a:schemeClr val="tx2"/>
                </a:solidFill>
                <a:effectLst/>
                <a:uLnTx/>
                <a:uFillTx/>
                <a:latin typeface="+mj-lt"/>
                <a:ea typeface="+mj-ea"/>
                <a:cs typeface="+mj-cs"/>
              </a:rPr>
              <a:t>uand</a:t>
            </a:r>
            <a:r>
              <a:rPr kumimoji="0" lang="fr-CA" sz="2400" b="1" i="0" u="sng" strike="noStrike" kern="1200" cap="none" spc="0" normalizeH="0" baseline="0" noProof="0" dirty="0" smtClean="0">
                <a:ln>
                  <a:noFill/>
                </a:ln>
                <a:solidFill>
                  <a:schemeClr val="tx2"/>
                </a:solidFill>
                <a:effectLst/>
                <a:uLnTx/>
                <a:uFillTx/>
                <a:latin typeface="+mj-lt"/>
                <a:ea typeface="+mj-ea"/>
                <a:cs typeface="+mj-cs"/>
              </a:rPr>
              <a:t> l’esprit ignore les appels grandissants de la moelle…</a:t>
            </a:r>
            <a:endParaRPr kumimoji="0" lang="fr-CA" sz="2400" b="1" i="0" u="sng" strike="noStrike" kern="1200" cap="none" spc="0" normalizeH="0" baseline="0" noProof="0" dirty="0">
              <a:ln>
                <a:noFill/>
              </a:ln>
              <a:solidFill>
                <a:schemeClr val="tx2"/>
              </a:solidFill>
              <a:effectLst/>
              <a:uLnTx/>
              <a:uFillTx/>
              <a:latin typeface="+mj-lt"/>
              <a:ea typeface="+mj-ea"/>
              <a:cs typeface="+mj-cs"/>
            </a:endParaRPr>
          </a:p>
        </p:txBody>
      </p:sp>
      <p:pic>
        <p:nvPicPr>
          <p:cNvPr id="3" name="Picture 3"/>
          <p:cNvPicPr>
            <a:picLocks noChangeAspect="1" noChangeArrowheads="1"/>
          </p:cNvPicPr>
          <p:nvPr/>
        </p:nvPicPr>
        <p:blipFill>
          <a:blip r:embed="rId2" cstate="print"/>
          <a:srcRect/>
          <a:stretch>
            <a:fillRect/>
          </a:stretch>
        </p:blipFill>
        <p:spPr bwMode="auto">
          <a:xfrm>
            <a:off x="2484438" y="1193273"/>
            <a:ext cx="698500" cy="2782887"/>
          </a:xfrm>
          <a:prstGeom prst="rect">
            <a:avLst/>
          </a:prstGeom>
          <a:noFill/>
          <a:ln w="9525">
            <a:noFill/>
            <a:miter lim="800000"/>
            <a:headEnd/>
            <a:tailEnd/>
          </a:ln>
        </p:spPr>
      </p:pic>
      <p:grpSp>
        <p:nvGrpSpPr>
          <p:cNvPr id="4" name="Groupe 8"/>
          <p:cNvGrpSpPr>
            <a:grpSpLocks/>
          </p:cNvGrpSpPr>
          <p:nvPr/>
        </p:nvGrpSpPr>
        <p:grpSpPr bwMode="auto">
          <a:xfrm>
            <a:off x="3182938" y="1559985"/>
            <a:ext cx="2360612" cy="2416175"/>
            <a:chOff x="1763688" y="2189581"/>
            <a:chExt cx="3528392" cy="4462491"/>
          </a:xfrm>
        </p:grpSpPr>
        <p:pic>
          <p:nvPicPr>
            <p:cNvPr id="5" name="Picture 4"/>
            <p:cNvPicPr>
              <a:picLocks noChangeAspect="1" noChangeArrowheads="1"/>
            </p:cNvPicPr>
            <p:nvPr/>
          </p:nvPicPr>
          <p:blipFill>
            <a:blip r:embed="rId3" cstate="print"/>
            <a:srcRect/>
            <a:stretch>
              <a:fillRect/>
            </a:stretch>
          </p:blipFill>
          <p:spPr bwMode="auto">
            <a:xfrm>
              <a:off x="1763688" y="2202001"/>
              <a:ext cx="3528392" cy="4450071"/>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2195635" y="2381603"/>
              <a:ext cx="285750" cy="876299"/>
            </a:xfrm>
            <a:prstGeom prst="rect">
              <a:avLst/>
            </a:prstGeom>
            <a:noFill/>
            <a:ln w="9525">
              <a:noFill/>
              <a:miter lim="800000"/>
              <a:headEnd/>
              <a:tailEnd/>
            </a:ln>
          </p:spPr>
        </p:pic>
        <p:sp>
          <p:nvSpPr>
            <p:cNvPr id="7" name="Rectangle 3"/>
            <p:cNvSpPr txBox="1">
              <a:spLocks noChangeArrowheads="1"/>
            </p:cNvSpPr>
            <p:nvPr/>
          </p:nvSpPr>
          <p:spPr bwMode="auto">
            <a:xfrm>
              <a:off x="2556212" y="2189581"/>
              <a:ext cx="1466407" cy="1137613"/>
            </a:xfrm>
            <a:prstGeom prst="rect">
              <a:avLst/>
            </a:prstGeom>
            <a:noFill/>
            <a:ln w="9525">
              <a:noFill/>
              <a:miter lim="800000"/>
              <a:headEnd/>
              <a:tailEnd/>
            </a:ln>
          </p:spPr>
          <p:txBody>
            <a:bodyPr/>
            <a:lstStyle/>
            <a:p>
              <a:pPr marL="342900" indent="-342900">
                <a:lnSpc>
                  <a:spcPct val="80000"/>
                </a:lnSpc>
                <a:spcBef>
                  <a:spcPct val="20000"/>
                </a:spcBef>
                <a:defRPr/>
              </a:pPr>
              <a:r>
                <a:rPr lang="en-CA" sz="1200" kern="0" dirty="0">
                  <a:latin typeface="+mn-lt"/>
                  <a:ea typeface="+mn-ea"/>
                  <a:cs typeface="+mn-cs"/>
                </a:rPr>
                <a:t>7 sec</a:t>
              </a:r>
            </a:p>
            <a:p>
              <a:pPr marL="342900" indent="-342900">
                <a:lnSpc>
                  <a:spcPct val="80000"/>
                </a:lnSpc>
                <a:spcBef>
                  <a:spcPct val="20000"/>
                </a:spcBef>
                <a:defRPr/>
              </a:pPr>
              <a:endParaRPr lang="en-CA" sz="1200" kern="0" dirty="0">
                <a:latin typeface="+mn-lt"/>
                <a:ea typeface="+mn-ea"/>
                <a:cs typeface="+mn-cs"/>
              </a:endParaRPr>
            </a:p>
            <a:p>
              <a:pPr marL="342900" indent="-342900">
                <a:lnSpc>
                  <a:spcPct val="80000"/>
                </a:lnSpc>
                <a:spcBef>
                  <a:spcPct val="20000"/>
                </a:spcBef>
                <a:defRPr/>
              </a:pPr>
              <a:r>
                <a:rPr lang="en-CA" sz="1200" kern="0" dirty="0">
                  <a:latin typeface="+mn-lt"/>
                  <a:ea typeface="+mn-ea"/>
                  <a:cs typeface="+mn-cs"/>
                </a:rPr>
                <a:t>1 sec</a:t>
              </a:r>
            </a:p>
          </p:txBody>
        </p:sp>
      </p:grpSp>
      <p:sp>
        <p:nvSpPr>
          <p:cNvPr id="8" name="Rectangle 7"/>
          <p:cNvSpPr>
            <a:spLocks noChangeArrowheads="1"/>
          </p:cNvSpPr>
          <p:nvPr/>
        </p:nvSpPr>
        <p:spPr bwMode="auto">
          <a:xfrm>
            <a:off x="682625" y="1742548"/>
            <a:ext cx="1873250" cy="2233612"/>
          </a:xfrm>
          <a:prstGeom prst="rect">
            <a:avLst/>
          </a:prstGeom>
          <a:noFill/>
          <a:ln w="9525">
            <a:noFill/>
            <a:miter lim="800000"/>
            <a:headEnd/>
            <a:tailEnd/>
          </a:ln>
          <a:effectLst/>
        </p:spPr>
        <p:txBody>
          <a:bodyPr/>
          <a:lstStyle/>
          <a:p>
            <a:pPr marL="342900" indent="-342900">
              <a:lnSpc>
                <a:spcPct val="90000"/>
              </a:lnSpc>
              <a:spcBef>
                <a:spcPct val="20000"/>
              </a:spcBef>
              <a:buSzPct val="60000"/>
              <a:buFont typeface="Wingdings" pitchFamily="2" charset="2"/>
              <a:buChar char="n"/>
              <a:defRPr/>
            </a:pPr>
            <a:r>
              <a:rPr lang="en-CA" sz="2000" dirty="0">
                <a:latin typeface="Times New Roman" pitchFamily="18" charset="0"/>
                <a:ea typeface="ヒラギノ角ゴ Pro W3" charset="-128"/>
                <a:cs typeface="Times New Roman" pitchFamily="18" charset="0"/>
              </a:rPr>
              <a:t>12 SCZ</a:t>
            </a:r>
          </a:p>
          <a:p>
            <a:pPr marL="342900" indent="-342900">
              <a:lnSpc>
                <a:spcPct val="90000"/>
              </a:lnSpc>
              <a:spcBef>
                <a:spcPct val="20000"/>
              </a:spcBef>
              <a:buSzPct val="60000"/>
              <a:defRPr/>
            </a:pPr>
            <a:r>
              <a:rPr lang="en-CA" sz="2000" dirty="0">
                <a:latin typeface="Times New Roman" pitchFamily="18" charset="0"/>
                <a:ea typeface="ヒラギノ角ゴ Pro W3" charset="-128"/>
                <a:cs typeface="Times New Roman" pitchFamily="18" charset="0"/>
              </a:rPr>
              <a:t>	&amp; 11 </a:t>
            </a:r>
            <a:r>
              <a:rPr lang="en-CA" sz="2000" dirty="0" err="1">
                <a:latin typeface="Times New Roman" pitchFamily="18" charset="0"/>
                <a:ea typeface="ヒラギノ角ゴ Pro W3" charset="-128"/>
                <a:cs typeface="Times New Roman" pitchFamily="18" charset="0"/>
              </a:rPr>
              <a:t>sujets</a:t>
            </a:r>
            <a:endParaRPr lang="en-CA" sz="2000" dirty="0">
              <a:latin typeface="Times New Roman" pitchFamily="18" charset="0"/>
              <a:ea typeface="ヒラギノ角ゴ Pro W3" charset="-128"/>
              <a:cs typeface="Times New Roman" pitchFamily="18" charset="0"/>
            </a:endParaRPr>
          </a:p>
          <a:p>
            <a:pPr marL="342900" indent="-342900">
              <a:lnSpc>
                <a:spcPct val="90000"/>
              </a:lnSpc>
              <a:spcBef>
                <a:spcPct val="20000"/>
              </a:spcBef>
              <a:buSzPct val="60000"/>
              <a:defRPr/>
            </a:pPr>
            <a:r>
              <a:rPr lang="en-CA" sz="2000" dirty="0">
                <a:latin typeface="Times New Roman" pitchFamily="18" charset="0"/>
                <a:ea typeface="ヒラギノ角ゴ Pro W3" charset="-128"/>
                <a:cs typeface="Times New Roman" pitchFamily="18" charset="0"/>
              </a:rPr>
              <a:t>	</a:t>
            </a:r>
            <a:r>
              <a:rPr lang="en-CA" sz="2000" dirty="0" err="1">
                <a:latin typeface="Times New Roman" pitchFamily="18" charset="0"/>
                <a:ea typeface="ヒラギノ角ゴ Pro W3" charset="-128"/>
                <a:cs typeface="Times New Roman" pitchFamily="18" charset="0"/>
              </a:rPr>
              <a:t>sains</a:t>
            </a:r>
            <a:endParaRPr lang="en-CA" sz="2000" dirty="0">
              <a:latin typeface="Times New Roman" pitchFamily="18" charset="0"/>
              <a:ea typeface="ヒラギノ角ゴ Pro W3" charset="-128"/>
              <a:cs typeface="Times New Roman" pitchFamily="18" charset="0"/>
            </a:endParaRPr>
          </a:p>
          <a:p>
            <a:pPr marL="342900" indent="-342900">
              <a:lnSpc>
                <a:spcPct val="90000"/>
              </a:lnSpc>
              <a:spcBef>
                <a:spcPct val="20000"/>
              </a:spcBef>
              <a:buSzPct val="60000"/>
              <a:buFont typeface="Wingdings" pitchFamily="2" charset="2"/>
              <a:buChar char="n"/>
              <a:defRPr/>
            </a:pPr>
            <a:r>
              <a:rPr lang="en-CA" sz="2000" u="sng" dirty="0">
                <a:latin typeface="Times New Roman" pitchFamily="18" charset="0"/>
                <a:ea typeface="ヒラギノ角ゴ Pro W3" charset="-128"/>
                <a:cs typeface="Times New Roman" pitchFamily="18" charset="0"/>
              </a:rPr>
              <a:t>Exclusion</a:t>
            </a:r>
            <a:r>
              <a:rPr lang="en-CA" sz="2000" dirty="0">
                <a:latin typeface="Times New Roman" pitchFamily="18" charset="0"/>
                <a:ea typeface="ヒラギノ角ゴ Pro W3" charset="-128"/>
                <a:cs typeface="Times New Roman" pitchFamily="18" charset="0"/>
              </a:rPr>
              <a:t>:</a:t>
            </a:r>
          </a:p>
          <a:p>
            <a:pPr marL="342900" indent="-342900">
              <a:lnSpc>
                <a:spcPct val="90000"/>
              </a:lnSpc>
              <a:spcBef>
                <a:spcPct val="20000"/>
              </a:spcBef>
              <a:buSzPct val="60000"/>
              <a:defRPr/>
            </a:pPr>
            <a:r>
              <a:rPr lang="en-CA" sz="2000" dirty="0">
                <a:latin typeface="Times New Roman" pitchFamily="18" charset="0"/>
                <a:ea typeface="ヒラギノ角ゴ Pro W3" charset="-128"/>
                <a:cs typeface="Times New Roman" pitchFamily="18" charset="0"/>
              </a:rPr>
              <a:t>	les </a:t>
            </a:r>
            <a:r>
              <a:rPr lang="en-CA" sz="2000" dirty="0" err="1">
                <a:latin typeface="Times New Roman" pitchFamily="18" charset="0"/>
                <a:ea typeface="ヒラギノ角ゴ Pro W3" charset="-128"/>
                <a:cs typeface="Times New Roman" pitchFamily="18" charset="0"/>
              </a:rPr>
              <a:t>mêmes</a:t>
            </a:r>
            <a:endParaRPr lang="en-CA" sz="2000" dirty="0">
              <a:effectLst>
                <a:outerShdw blurRad="38100" dist="38100" dir="2700000" algn="tl">
                  <a:srgbClr val="000000"/>
                </a:outerShdw>
              </a:effectLst>
              <a:latin typeface="Times New Roman" pitchFamily="18" charset="0"/>
              <a:ea typeface="ヒラギノ角ゴ Pro W3" charset="-128"/>
              <a:cs typeface="Times New Roman" pitchFamily="18" charset="0"/>
            </a:endParaRPr>
          </a:p>
        </p:txBody>
      </p:sp>
      <p:pic>
        <p:nvPicPr>
          <p:cNvPr id="9" name="Picture 5"/>
          <p:cNvPicPr>
            <a:picLocks noChangeAspect="1" noChangeArrowheads="1"/>
          </p:cNvPicPr>
          <p:nvPr/>
        </p:nvPicPr>
        <p:blipFill>
          <a:blip r:embed="rId5" cstate="print"/>
          <a:srcRect/>
          <a:stretch>
            <a:fillRect/>
          </a:stretch>
        </p:blipFill>
        <p:spPr bwMode="auto">
          <a:xfrm>
            <a:off x="5559425" y="1169460"/>
            <a:ext cx="2047875" cy="2806700"/>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a:stretch>
            <a:fillRect/>
          </a:stretch>
        </p:blipFill>
        <p:spPr bwMode="auto">
          <a:xfrm>
            <a:off x="4051726" y="4055533"/>
            <a:ext cx="4965273" cy="2682000"/>
          </a:xfrm>
          <a:prstGeom prst="rect">
            <a:avLst/>
          </a:prstGeom>
          <a:noFill/>
          <a:ln w="9525">
            <a:noFill/>
            <a:miter lim="800000"/>
            <a:headEnd/>
            <a:tailEnd/>
          </a:ln>
        </p:spPr>
      </p:pic>
      <p:grpSp>
        <p:nvGrpSpPr>
          <p:cNvPr id="11" name="Groupe 20"/>
          <p:cNvGrpSpPr>
            <a:grpSpLocks/>
          </p:cNvGrpSpPr>
          <p:nvPr/>
        </p:nvGrpSpPr>
        <p:grpSpPr bwMode="auto">
          <a:xfrm>
            <a:off x="497432" y="4025898"/>
            <a:ext cx="3527425" cy="2689225"/>
            <a:chOff x="1475656" y="1844824"/>
            <a:chExt cx="6101418" cy="4825529"/>
          </a:xfrm>
        </p:grpSpPr>
        <p:cxnSp>
          <p:nvCxnSpPr>
            <p:cNvPr id="12" name="Connecteur en arc 5"/>
            <p:cNvCxnSpPr/>
            <p:nvPr/>
          </p:nvCxnSpPr>
          <p:spPr>
            <a:xfrm rot="16200000" flipV="1">
              <a:off x="1943596" y="2095881"/>
              <a:ext cx="1079620" cy="1010496"/>
            </a:xfrm>
            <a:prstGeom prst="curvedConnector3">
              <a:avLst/>
            </a:prstGeom>
            <a:ln>
              <a:tailEnd type="arrow"/>
            </a:ln>
          </p:spPr>
          <p:style>
            <a:lnRef idx="3">
              <a:schemeClr val="accent1"/>
            </a:lnRef>
            <a:fillRef idx="0">
              <a:schemeClr val="accent1"/>
            </a:fillRef>
            <a:effectRef idx="2">
              <a:schemeClr val="accent1"/>
            </a:effectRef>
            <a:fontRef idx="minor">
              <a:schemeClr val="tx1"/>
            </a:fontRef>
          </p:style>
        </p:cxnSp>
        <p:pic>
          <p:nvPicPr>
            <p:cNvPr id="13" name="Picture 2"/>
            <p:cNvPicPr>
              <a:picLocks noChangeAspect="1" noChangeArrowheads="1"/>
            </p:cNvPicPr>
            <p:nvPr/>
          </p:nvPicPr>
          <p:blipFill>
            <a:blip r:embed="rId7" cstate="print"/>
            <a:srcRect/>
            <a:stretch>
              <a:fillRect/>
            </a:stretch>
          </p:blipFill>
          <p:spPr bwMode="auto">
            <a:xfrm>
              <a:off x="1475656" y="1844824"/>
              <a:ext cx="6002401" cy="4825529"/>
            </a:xfrm>
            <a:prstGeom prst="rect">
              <a:avLst/>
            </a:prstGeom>
            <a:noFill/>
            <a:ln w="9525">
              <a:noFill/>
              <a:miter lim="800000"/>
              <a:headEnd/>
              <a:tailEnd/>
            </a:ln>
          </p:spPr>
        </p:pic>
        <p:sp>
          <p:nvSpPr>
            <p:cNvPr id="14" name="ZoneTexte 14"/>
            <p:cNvSpPr txBox="1">
              <a:spLocks noChangeArrowheads="1"/>
            </p:cNvSpPr>
            <p:nvPr/>
          </p:nvSpPr>
          <p:spPr bwMode="auto">
            <a:xfrm>
              <a:off x="1788281" y="5541129"/>
              <a:ext cx="4170175" cy="1049260"/>
            </a:xfrm>
            <a:prstGeom prst="rect">
              <a:avLst/>
            </a:prstGeom>
            <a:noFill/>
            <a:ln w="9525">
              <a:noFill/>
              <a:miter lim="800000"/>
              <a:headEnd/>
              <a:tailEnd/>
            </a:ln>
          </p:spPr>
          <p:txBody>
            <a:bodyPr>
              <a:spAutoFit/>
            </a:bodyPr>
            <a:lstStyle/>
            <a:p>
              <a:r>
                <a:rPr lang="fr-CA" sz="1600">
                  <a:solidFill>
                    <a:schemeClr val="bg1"/>
                  </a:solidFill>
                </a:rPr>
                <a:t>Électrode de stimulation électrique du nerf sural</a:t>
              </a:r>
            </a:p>
          </p:txBody>
        </p:sp>
        <p:sp>
          <p:nvSpPr>
            <p:cNvPr id="15" name="ZoneTexte 15"/>
            <p:cNvSpPr txBox="1">
              <a:spLocks noChangeArrowheads="1"/>
            </p:cNvSpPr>
            <p:nvPr/>
          </p:nvSpPr>
          <p:spPr bwMode="auto">
            <a:xfrm>
              <a:off x="5076056" y="4440733"/>
              <a:ext cx="2501018" cy="1049260"/>
            </a:xfrm>
            <a:prstGeom prst="rect">
              <a:avLst/>
            </a:prstGeom>
            <a:noFill/>
            <a:ln w="9525">
              <a:noFill/>
              <a:miter lim="800000"/>
              <a:headEnd/>
              <a:tailEnd/>
            </a:ln>
          </p:spPr>
          <p:txBody>
            <a:bodyPr>
              <a:spAutoFit/>
            </a:bodyPr>
            <a:lstStyle/>
            <a:p>
              <a:r>
                <a:rPr lang="fr-CA" sz="1600">
                  <a:solidFill>
                    <a:schemeClr val="bg1"/>
                  </a:solidFill>
                </a:rPr>
                <a:t>Stimulateur électrique</a:t>
              </a:r>
            </a:p>
          </p:txBody>
        </p:sp>
        <p:sp>
          <p:nvSpPr>
            <p:cNvPr id="16" name="ZoneTexte 16"/>
            <p:cNvSpPr txBox="1">
              <a:spLocks noChangeArrowheads="1"/>
            </p:cNvSpPr>
            <p:nvPr/>
          </p:nvSpPr>
          <p:spPr bwMode="auto">
            <a:xfrm>
              <a:off x="4977039" y="1894433"/>
              <a:ext cx="2501018" cy="1049260"/>
            </a:xfrm>
            <a:prstGeom prst="rect">
              <a:avLst/>
            </a:prstGeom>
            <a:noFill/>
            <a:ln w="9525">
              <a:noFill/>
              <a:miter lim="800000"/>
              <a:headEnd/>
              <a:tailEnd/>
            </a:ln>
          </p:spPr>
          <p:txBody>
            <a:bodyPr>
              <a:spAutoFit/>
            </a:bodyPr>
            <a:lstStyle/>
            <a:p>
              <a:r>
                <a:rPr lang="fr-CA" sz="1600">
                  <a:solidFill>
                    <a:schemeClr val="bg1"/>
                  </a:solidFill>
                </a:rPr>
                <a:t>Électrode de recueil</a:t>
              </a:r>
            </a:p>
          </p:txBody>
        </p:sp>
        <p:sp>
          <p:nvSpPr>
            <p:cNvPr id="17" name="Ellipse 10"/>
            <p:cNvSpPr/>
            <p:nvPr/>
          </p:nvSpPr>
          <p:spPr>
            <a:xfrm>
              <a:off x="4029355" y="2576915"/>
              <a:ext cx="431109" cy="50705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cxnSp>
          <p:nvCxnSpPr>
            <p:cNvPr id="18" name="Connecteur droit avec flèche 11"/>
            <p:cNvCxnSpPr/>
            <p:nvPr/>
          </p:nvCxnSpPr>
          <p:spPr>
            <a:xfrm flipH="1">
              <a:off x="4540095" y="2331936"/>
              <a:ext cx="626068" cy="321891"/>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9" name="Rectangle 7"/>
          <p:cNvSpPr>
            <a:spLocks noChangeArrowheads="1"/>
          </p:cNvSpPr>
          <p:nvPr/>
        </p:nvSpPr>
        <p:spPr bwMode="auto">
          <a:xfrm>
            <a:off x="3562933" y="2230971"/>
            <a:ext cx="1415467" cy="444496"/>
          </a:xfrm>
          <a:prstGeom prst="rect">
            <a:avLst/>
          </a:prstGeom>
          <a:solidFill>
            <a:schemeClr val="bg1"/>
          </a:solidFill>
          <a:ln w="9525">
            <a:noFill/>
            <a:miter lim="800000"/>
            <a:headEnd/>
            <a:tailEnd/>
          </a:ln>
        </p:spPr>
        <p:txBody>
          <a:bodyPr/>
          <a:lstStyle/>
          <a:p>
            <a:pPr marL="342900" indent="-342900" algn="ctr">
              <a:lnSpc>
                <a:spcPct val="90000"/>
              </a:lnSpc>
              <a:spcBef>
                <a:spcPct val="20000"/>
              </a:spcBef>
              <a:buClr>
                <a:schemeClr val="hlink"/>
              </a:buClr>
              <a:buSzPct val="60000"/>
            </a:pPr>
            <a:r>
              <a:rPr lang="en-CA" sz="2000" dirty="0" err="1" smtClean="0">
                <a:solidFill>
                  <a:srgbClr val="C00000"/>
                </a:solidFill>
                <a:latin typeface="Times New Roman" pitchFamily="18" charset="0"/>
                <a:cs typeface="Times New Roman" pitchFamily="18" charset="0"/>
              </a:rPr>
              <a:t>Sujets</a:t>
            </a:r>
            <a:r>
              <a:rPr lang="en-CA" sz="2000" dirty="0" smtClean="0">
                <a:solidFill>
                  <a:srgbClr val="C00000"/>
                </a:solidFill>
                <a:latin typeface="Times New Roman" pitchFamily="18" charset="0"/>
                <a:cs typeface="Times New Roman" pitchFamily="18" charset="0"/>
              </a:rPr>
              <a:t> </a:t>
            </a:r>
            <a:r>
              <a:rPr lang="en-CA" sz="2000" dirty="0" err="1" smtClean="0">
                <a:solidFill>
                  <a:srgbClr val="C00000"/>
                </a:solidFill>
                <a:latin typeface="Times New Roman" pitchFamily="18" charset="0"/>
                <a:cs typeface="Times New Roman" pitchFamily="18" charset="0"/>
              </a:rPr>
              <a:t>sains</a:t>
            </a:r>
            <a:endParaRPr lang="en-CA" sz="2000" dirty="0" smtClean="0">
              <a:solidFill>
                <a:srgbClr val="C00000"/>
              </a:solidFill>
              <a:latin typeface="Times New Roman" pitchFamily="18" charset="0"/>
              <a:cs typeface="Times New Roman" pitchFamily="18" charset="0"/>
            </a:endParaRPr>
          </a:p>
        </p:txBody>
      </p:sp>
      <p:sp>
        <p:nvSpPr>
          <p:cNvPr id="23" name="Rectangle 7"/>
          <p:cNvSpPr>
            <a:spLocks noChangeArrowheads="1"/>
          </p:cNvSpPr>
          <p:nvPr/>
        </p:nvSpPr>
        <p:spPr bwMode="auto">
          <a:xfrm>
            <a:off x="6111407" y="2230967"/>
            <a:ext cx="729666" cy="554564"/>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60000"/>
            </a:pPr>
            <a:r>
              <a:rPr lang="en-CA" sz="2000" dirty="0" smtClean="0">
                <a:solidFill>
                  <a:srgbClr val="C00000"/>
                </a:solidFill>
                <a:latin typeface="Times New Roman" pitchFamily="18" charset="0"/>
                <a:cs typeface="Times New Roman" pitchFamily="18" charset="0"/>
              </a:rPr>
              <a:t>SCZ</a:t>
            </a:r>
            <a:endParaRPr lang="en-CA" sz="2000" dirty="0">
              <a:solidFill>
                <a:srgbClr val="C00000"/>
              </a:solidFill>
              <a:latin typeface="Times New Roman" pitchFamily="18" charset="0"/>
              <a:cs typeface="Times New Roman" pitchFamily="18" charset="0"/>
            </a:endParaRPr>
          </a:p>
        </p:txBody>
      </p:sp>
      <p:sp>
        <p:nvSpPr>
          <p:cNvPr id="24" name="Rectangle 7"/>
          <p:cNvSpPr>
            <a:spLocks noChangeArrowheads="1"/>
          </p:cNvSpPr>
          <p:nvPr/>
        </p:nvSpPr>
        <p:spPr bwMode="auto">
          <a:xfrm>
            <a:off x="4951468" y="5101217"/>
            <a:ext cx="729666" cy="554564"/>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60000"/>
            </a:pPr>
            <a:r>
              <a:rPr lang="en-CA" sz="2000" dirty="0" smtClean="0">
                <a:solidFill>
                  <a:srgbClr val="C00000"/>
                </a:solidFill>
                <a:latin typeface="Times New Roman" pitchFamily="18" charset="0"/>
                <a:cs typeface="Times New Roman" pitchFamily="18" charset="0"/>
              </a:rPr>
              <a:t>SCZ</a:t>
            </a:r>
            <a:endParaRPr lang="en-CA" sz="2000" dirty="0">
              <a:solidFill>
                <a:srgbClr val="C00000"/>
              </a:solidFill>
              <a:latin typeface="Times New Roman" pitchFamily="18" charset="0"/>
              <a:cs typeface="Times New Roman" pitchFamily="18" charset="0"/>
            </a:endParaRPr>
          </a:p>
        </p:txBody>
      </p:sp>
      <p:sp>
        <p:nvSpPr>
          <p:cNvPr id="25" name="Rectangle 7"/>
          <p:cNvSpPr>
            <a:spLocks noChangeArrowheads="1"/>
          </p:cNvSpPr>
          <p:nvPr/>
        </p:nvSpPr>
        <p:spPr bwMode="auto">
          <a:xfrm>
            <a:off x="6475471" y="4466185"/>
            <a:ext cx="1415467" cy="444496"/>
          </a:xfrm>
          <a:prstGeom prst="rect">
            <a:avLst/>
          </a:prstGeom>
          <a:noFill/>
          <a:ln w="9525">
            <a:noFill/>
            <a:miter lim="800000"/>
            <a:headEnd/>
            <a:tailEnd/>
          </a:ln>
        </p:spPr>
        <p:txBody>
          <a:bodyPr/>
          <a:lstStyle/>
          <a:p>
            <a:pPr marL="342900" indent="-342900" algn="ctr">
              <a:lnSpc>
                <a:spcPct val="90000"/>
              </a:lnSpc>
              <a:spcBef>
                <a:spcPct val="20000"/>
              </a:spcBef>
              <a:buClr>
                <a:schemeClr val="hlink"/>
              </a:buClr>
              <a:buSzPct val="60000"/>
            </a:pPr>
            <a:r>
              <a:rPr lang="en-CA" sz="2000" dirty="0" err="1" smtClean="0">
                <a:solidFill>
                  <a:srgbClr val="C00000"/>
                </a:solidFill>
                <a:latin typeface="Times New Roman" pitchFamily="18" charset="0"/>
                <a:cs typeface="Times New Roman" pitchFamily="18" charset="0"/>
              </a:rPr>
              <a:t>Sujets</a:t>
            </a:r>
            <a:r>
              <a:rPr lang="en-CA" sz="2000" dirty="0" smtClean="0">
                <a:solidFill>
                  <a:srgbClr val="C00000"/>
                </a:solidFill>
                <a:latin typeface="Times New Roman" pitchFamily="18" charset="0"/>
                <a:cs typeface="Times New Roman" pitchFamily="18" charset="0"/>
              </a:rPr>
              <a:t> </a:t>
            </a:r>
            <a:r>
              <a:rPr lang="en-CA" sz="2000" dirty="0" err="1" smtClean="0">
                <a:solidFill>
                  <a:srgbClr val="C00000"/>
                </a:solidFill>
                <a:latin typeface="Times New Roman" pitchFamily="18" charset="0"/>
                <a:cs typeface="Times New Roman" pitchFamily="18" charset="0"/>
              </a:rPr>
              <a:t>sains</a:t>
            </a:r>
            <a:endParaRPr lang="en-CA" sz="2000"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90593" y="900664"/>
            <a:ext cx="6366938" cy="648739"/>
          </a:xfrm>
          <a:prstGeom prst="rect">
            <a:avLst/>
          </a:prstGeom>
          <a:solidFill>
            <a:srgbClr val="5B1115"/>
          </a:solidFill>
          <a:ln w="9525">
            <a:noFill/>
            <a:miter lim="800000"/>
            <a:headEnd/>
            <a:tailEnd/>
          </a:ln>
        </p:spPr>
        <p:txBody>
          <a:bodyPr anchor="ctr"/>
          <a:lstStyle/>
          <a:p>
            <a:pPr algn="ctr" eaLnBrk="0" hangingPunct="0">
              <a:defRPr/>
            </a:pPr>
            <a:r>
              <a:rPr lang="en-CA" sz="2000" kern="0" cap="all" dirty="0" err="1">
                <a:solidFill>
                  <a:srgbClr val="DEE1BB"/>
                </a:solidFill>
                <a:latin typeface="+mj-lt"/>
                <a:ea typeface="+mj-ea"/>
                <a:cs typeface="+mj-cs"/>
              </a:rPr>
              <a:t>Neuroimagerie</a:t>
            </a:r>
            <a:r>
              <a:rPr lang="en-CA" sz="2000" kern="0" cap="all" dirty="0">
                <a:solidFill>
                  <a:srgbClr val="DEE1BB"/>
                </a:solidFill>
                <a:latin typeface="+mj-lt"/>
                <a:ea typeface="+mj-ea"/>
                <a:cs typeface="+mj-cs"/>
              </a:rPr>
              <a:t> de la </a:t>
            </a:r>
            <a:r>
              <a:rPr lang="en-CA" sz="2000" kern="0" cap="all" dirty="0" err="1">
                <a:solidFill>
                  <a:srgbClr val="DEE1BB"/>
                </a:solidFill>
                <a:latin typeface="+mj-lt"/>
                <a:ea typeface="+mj-ea"/>
                <a:cs typeface="+mj-cs"/>
              </a:rPr>
              <a:t>douleur</a:t>
            </a:r>
            <a:r>
              <a:rPr lang="en-CA" sz="2000" kern="0" cap="all" dirty="0">
                <a:solidFill>
                  <a:srgbClr val="DEE1BB"/>
                </a:solidFill>
                <a:latin typeface="+mj-lt"/>
                <a:ea typeface="+mj-ea"/>
                <a:cs typeface="+mj-cs"/>
              </a:rPr>
              <a:t> </a:t>
            </a:r>
            <a:r>
              <a:rPr lang="en-CA" sz="2000" kern="0" cap="all" dirty="0" err="1">
                <a:solidFill>
                  <a:srgbClr val="DEE1BB"/>
                </a:solidFill>
                <a:latin typeface="+mj-lt"/>
                <a:ea typeface="+mj-ea"/>
                <a:cs typeface="+mj-cs"/>
              </a:rPr>
              <a:t>dans</a:t>
            </a:r>
            <a:r>
              <a:rPr lang="en-CA" sz="2000" kern="0" cap="all" dirty="0">
                <a:solidFill>
                  <a:srgbClr val="DEE1BB"/>
                </a:solidFill>
                <a:latin typeface="+mj-lt"/>
                <a:ea typeface="+mj-ea"/>
                <a:cs typeface="+mj-cs"/>
              </a:rPr>
              <a:t> la </a:t>
            </a:r>
            <a:r>
              <a:rPr lang="en-CA" sz="2000" kern="0" cap="all" dirty="0" err="1">
                <a:solidFill>
                  <a:srgbClr val="DEE1BB"/>
                </a:solidFill>
                <a:latin typeface="+mj-lt"/>
                <a:ea typeface="+mj-ea"/>
                <a:cs typeface="+mj-cs"/>
              </a:rPr>
              <a:t>scz</a:t>
            </a:r>
            <a:endParaRPr lang="fr-FR" sz="2000" kern="0" cap="all" dirty="0">
              <a:solidFill>
                <a:srgbClr val="DEE1BB"/>
              </a:solidFill>
              <a:latin typeface="+mj-lt"/>
              <a:ea typeface="+mj-ea"/>
              <a:cs typeface="+mj-cs"/>
            </a:endParaRPr>
          </a:p>
        </p:txBody>
      </p:sp>
      <p:sp>
        <p:nvSpPr>
          <p:cNvPr id="3" name="Rectangle 3"/>
          <p:cNvSpPr txBox="1">
            <a:spLocks noChangeArrowheads="1"/>
          </p:cNvSpPr>
          <p:nvPr/>
        </p:nvSpPr>
        <p:spPr bwMode="auto">
          <a:xfrm>
            <a:off x="632869" y="1887027"/>
            <a:ext cx="7537463" cy="4513773"/>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fr-FR" sz="2000" kern="0" dirty="0" err="1">
                <a:latin typeface="+mn-lt"/>
                <a:ea typeface="+mn-ea"/>
                <a:cs typeface="+mn-cs"/>
              </a:rPr>
              <a:t>Fuente</a:t>
            </a:r>
            <a:r>
              <a:rPr lang="fr-FR" sz="2000" kern="0" dirty="0">
                <a:latin typeface="+mn-lt"/>
                <a:ea typeface="+mn-ea"/>
                <a:cs typeface="+mn-cs"/>
              </a:rPr>
              <a:t>-</a:t>
            </a:r>
            <a:r>
              <a:rPr lang="fr-FR" sz="2000" kern="0" dirty="0" err="1">
                <a:latin typeface="+mn-lt"/>
                <a:ea typeface="+mn-ea"/>
                <a:cs typeface="+mn-cs"/>
              </a:rPr>
              <a:t>Sandoval</a:t>
            </a:r>
            <a:r>
              <a:rPr lang="fr-FR" sz="2000" kern="0" dirty="0">
                <a:latin typeface="+mn-lt"/>
                <a:ea typeface="+mn-ea"/>
                <a:cs typeface="+mn-cs"/>
              </a:rPr>
              <a:t>, </a:t>
            </a:r>
            <a:r>
              <a:rPr lang="fr-FR" sz="2000" kern="0" dirty="0" smtClean="0">
                <a:latin typeface="+mn-lt"/>
                <a:ea typeface="+mn-ea"/>
                <a:cs typeface="+mn-cs"/>
              </a:rPr>
              <a:t>2010</a:t>
            </a:r>
            <a:endParaRPr lang="fr-FR" sz="2000" kern="0" dirty="0">
              <a:latin typeface="+mn-lt"/>
              <a:ea typeface="+mn-ea"/>
              <a:cs typeface="+mn-cs"/>
            </a:endParaRPr>
          </a:p>
          <a:p>
            <a:pPr marL="800100" lvl="1" indent="-342900" eaLnBrk="0" hangingPunct="0">
              <a:lnSpc>
                <a:spcPct val="90000"/>
              </a:lnSpc>
              <a:spcBef>
                <a:spcPct val="20000"/>
              </a:spcBef>
              <a:buFontTx/>
              <a:buChar char="•"/>
              <a:defRPr/>
            </a:pPr>
            <a:r>
              <a:rPr lang="fr-FR" sz="2000" kern="0" dirty="0">
                <a:latin typeface="+mn-lt"/>
                <a:ea typeface="+mn-ea"/>
                <a:cs typeface="+mn-cs"/>
              </a:rPr>
              <a:t>12 SCZ </a:t>
            </a:r>
            <a:r>
              <a:rPr lang="fr-FR" sz="2000" kern="0" dirty="0" err="1">
                <a:latin typeface="+mn-lt"/>
                <a:ea typeface="+mn-ea"/>
                <a:cs typeface="+mn-cs"/>
              </a:rPr>
              <a:t>drug</a:t>
            </a:r>
            <a:r>
              <a:rPr lang="fr-FR" sz="2000" kern="0" dirty="0">
                <a:latin typeface="+mn-lt"/>
                <a:ea typeface="+mn-ea"/>
                <a:cs typeface="+mn-cs"/>
              </a:rPr>
              <a:t>-free vs 13 sujets </a:t>
            </a:r>
            <a:r>
              <a:rPr lang="fr-FR" sz="2000" kern="0" dirty="0" smtClean="0">
                <a:latin typeface="+mn-lt"/>
                <a:ea typeface="+mn-ea"/>
                <a:cs typeface="+mn-cs"/>
              </a:rPr>
              <a:t>sains</a:t>
            </a:r>
            <a:endParaRPr lang="fr-FR" sz="2000" kern="0" dirty="0">
              <a:latin typeface="+mn-lt"/>
              <a:ea typeface="+mn-ea"/>
              <a:cs typeface="+mn-cs"/>
            </a:endParaRPr>
          </a:p>
          <a:p>
            <a:pPr marL="342900" indent="-342900" eaLnBrk="0" hangingPunct="0">
              <a:lnSpc>
                <a:spcPct val="90000"/>
              </a:lnSpc>
              <a:spcBef>
                <a:spcPct val="20000"/>
              </a:spcBef>
              <a:buFontTx/>
              <a:buChar char="•"/>
              <a:defRPr/>
            </a:pPr>
            <a:endParaRPr lang="fr-FR" sz="1200" kern="0" dirty="0">
              <a:latin typeface="+mn-lt"/>
              <a:ea typeface="+mn-ea"/>
              <a:cs typeface="+mn-cs"/>
            </a:endParaRPr>
          </a:p>
          <a:p>
            <a:pPr marL="342900" indent="-342900" eaLnBrk="0" hangingPunct="0">
              <a:lnSpc>
                <a:spcPct val="90000"/>
              </a:lnSpc>
              <a:spcBef>
                <a:spcPct val="20000"/>
              </a:spcBef>
              <a:buFontTx/>
              <a:buChar char="•"/>
              <a:defRPr/>
            </a:pPr>
            <a:r>
              <a:rPr lang="fr-FR" sz="2000" kern="0" dirty="0">
                <a:latin typeface="+mn-lt"/>
                <a:ea typeface="+mn-ea"/>
                <a:cs typeface="+mn-cs"/>
              </a:rPr>
              <a:t>Paradigme de </a:t>
            </a:r>
            <a:r>
              <a:rPr lang="en-CA" sz="2000" kern="0" dirty="0">
                <a:latin typeface="+mn-lt"/>
              </a:rPr>
              <a:t>”</a:t>
            </a:r>
            <a:r>
              <a:rPr lang="fr-FR" sz="2000" kern="0" dirty="0" err="1">
                <a:latin typeface="+mn-lt"/>
                <a:ea typeface="+mn-ea"/>
                <a:cs typeface="+mn-cs"/>
              </a:rPr>
              <a:t>tol</a:t>
            </a:r>
            <a:r>
              <a:rPr lang="en-CA" sz="2000" kern="0" dirty="0" err="1">
                <a:latin typeface="+mn-lt"/>
                <a:ea typeface="+mn-ea"/>
                <a:cs typeface="+mn-cs"/>
              </a:rPr>
              <a:t>érance</a:t>
            </a:r>
            <a:r>
              <a:rPr lang="en-CA" sz="2000" kern="0" dirty="0">
                <a:latin typeface="+mn-lt"/>
                <a:ea typeface="+mn-ea"/>
                <a:cs typeface="+mn-cs"/>
              </a:rPr>
              <a:t>”</a:t>
            </a:r>
            <a:r>
              <a:rPr lang="fr-FR" sz="2000" kern="0" dirty="0">
                <a:latin typeface="+mn-lt"/>
                <a:ea typeface="+mn-ea"/>
                <a:cs typeface="+mn-cs"/>
              </a:rPr>
              <a:t> à la douleur</a:t>
            </a:r>
          </a:p>
          <a:p>
            <a:pPr marL="800100" lvl="1" indent="-342900" eaLnBrk="0" hangingPunct="0">
              <a:lnSpc>
                <a:spcPct val="90000"/>
              </a:lnSpc>
              <a:spcBef>
                <a:spcPct val="20000"/>
              </a:spcBef>
              <a:buFontTx/>
              <a:buChar char="•"/>
              <a:defRPr/>
            </a:pPr>
            <a:r>
              <a:rPr lang="fr-FR" sz="2000" kern="0" dirty="0" err="1">
                <a:latin typeface="+mn-lt"/>
                <a:ea typeface="+mn-ea"/>
                <a:cs typeface="+mn-cs"/>
              </a:rPr>
              <a:t>Thermode</a:t>
            </a:r>
            <a:r>
              <a:rPr lang="fr-FR" sz="2000" kern="0" dirty="0">
                <a:latin typeface="+mn-lt"/>
                <a:ea typeface="+mn-ea"/>
                <a:cs typeface="+mn-cs"/>
              </a:rPr>
              <a:t> 2 cm</a:t>
            </a:r>
            <a:r>
              <a:rPr lang="fr-FR" sz="2000" kern="0" baseline="30000" dirty="0">
                <a:latin typeface="+mn-lt"/>
                <a:ea typeface="+mn-ea"/>
                <a:cs typeface="+mn-cs"/>
              </a:rPr>
              <a:t>2</a:t>
            </a:r>
            <a:r>
              <a:rPr lang="fr-FR" sz="2000" kern="0" dirty="0">
                <a:latin typeface="+mn-lt"/>
                <a:ea typeface="+mn-ea"/>
                <a:cs typeface="+mn-cs"/>
              </a:rPr>
              <a:t> ; main gauche; 30 sec</a:t>
            </a:r>
          </a:p>
          <a:p>
            <a:pPr marL="800100" lvl="1" indent="-342900" eaLnBrk="0" hangingPunct="0">
              <a:lnSpc>
                <a:spcPct val="90000"/>
              </a:lnSpc>
              <a:spcBef>
                <a:spcPct val="20000"/>
              </a:spcBef>
              <a:buFontTx/>
              <a:buChar char="•"/>
              <a:defRPr/>
            </a:pPr>
            <a:r>
              <a:rPr lang="fr-FR" sz="2000" kern="0" dirty="0" smtClean="0">
                <a:latin typeface="+mn-lt"/>
                <a:ea typeface="+mn-ea"/>
                <a:cs typeface="+mn-cs"/>
              </a:rPr>
              <a:t>Températures tolérées: </a:t>
            </a:r>
            <a:r>
              <a:rPr lang="fr-FR" sz="2000" kern="0" dirty="0">
                <a:latin typeface="+mn-lt"/>
                <a:ea typeface="+mn-ea"/>
                <a:cs typeface="+mn-cs"/>
              </a:rPr>
              <a:t>SCZ (44.5</a:t>
            </a:r>
            <a:r>
              <a:rPr lang="fr-FR" sz="2000" kern="0" baseline="30000" dirty="0">
                <a:latin typeface="+mn-lt"/>
                <a:ea typeface="+mn-ea"/>
                <a:cs typeface="+mn-cs"/>
              </a:rPr>
              <a:t>o</a:t>
            </a:r>
            <a:r>
              <a:rPr lang="fr-FR" sz="2000" kern="0" dirty="0">
                <a:latin typeface="+mn-lt"/>
                <a:ea typeface="+mn-ea"/>
                <a:cs typeface="+mn-cs"/>
              </a:rPr>
              <a:t>C) </a:t>
            </a:r>
            <a:r>
              <a:rPr lang="fr-FR" sz="2400" b="1" kern="0" dirty="0">
                <a:latin typeface="+mn-lt"/>
                <a:ea typeface="+mn-ea"/>
                <a:cs typeface="+mn-cs"/>
              </a:rPr>
              <a:t>&gt;</a:t>
            </a:r>
            <a:r>
              <a:rPr lang="fr-FR" sz="2000" kern="0" dirty="0">
                <a:latin typeface="+mn-lt"/>
                <a:ea typeface="+mn-ea"/>
                <a:cs typeface="+mn-cs"/>
              </a:rPr>
              <a:t> sujets sains (43.3</a:t>
            </a:r>
            <a:r>
              <a:rPr lang="fr-FR" sz="2000" kern="0" baseline="30000" dirty="0">
                <a:latin typeface="+mn-lt"/>
                <a:ea typeface="+mn-ea"/>
                <a:cs typeface="+mn-cs"/>
              </a:rPr>
              <a:t>o</a:t>
            </a:r>
            <a:r>
              <a:rPr lang="fr-FR" sz="2000" kern="0" dirty="0">
                <a:latin typeface="+mn-lt"/>
                <a:ea typeface="+mn-ea"/>
                <a:cs typeface="+mn-cs"/>
              </a:rPr>
              <a:t>C)</a:t>
            </a:r>
          </a:p>
          <a:p>
            <a:pPr marL="800100" lvl="1" indent="-342900" eaLnBrk="0" hangingPunct="0">
              <a:lnSpc>
                <a:spcPct val="90000"/>
              </a:lnSpc>
              <a:spcBef>
                <a:spcPct val="20000"/>
              </a:spcBef>
              <a:buFontTx/>
              <a:buChar char="•"/>
              <a:defRPr/>
            </a:pPr>
            <a:r>
              <a:rPr lang="fr-FR" sz="2000" kern="0" dirty="0">
                <a:latin typeface="+mn-lt"/>
                <a:ea typeface="+mn-ea"/>
                <a:cs typeface="+mn-cs"/>
              </a:rPr>
              <a:t>Douleur ressentie équivalente </a:t>
            </a:r>
            <a:r>
              <a:rPr lang="fr-FR" sz="2000" kern="0" dirty="0" smtClean="0">
                <a:latin typeface="+mn-lt"/>
                <a:ea typeface="+mn-ea"/>
                <a:cs typeface="+mn-cs"/>
              </a:rPr>
              <a:t>(</a:t>
            </a:r>
            <a:r>
              <a:rPr lang="fr-FR" sz="2000" kern="0" dirty="0" smtClean="0"/>
              <a:t>SCZ:</a:t>
            </a:r>
            <a:r>
              <a:rPr lang="fr-FR" sz="2000" kern="0" dirty="0" smtClean="0">
                <a:latin typeface="+mn-lt"/>
                <a:ea typeface="+mn-ea"/>
                <a:cs typeface="+mn-cs"/>
              </a:rPr>
              <a:t> 5.5/10 vs S. sains: 6)</a:t>
            </a:r>
            <a:endParaRPr lang="fr-FR" sz="2000" kern="0" dirty="0">
              <a:latin typeface="+mn-lt"/>
              <a:ea typeface="+mn-ea"/>
              <a:cs typeface="+mn-cs"/>
            </a:endParaRPr>
          </a:p>
          <a:p>
            <a:pPr marL="800100" lvl="1" indent="-342900" eaLnBrk="0" hangingPunct="0">
              <a:lnSpc>
                <a:spcPct val="90000"/>
              </a:lnSpc>
              <a:spcBef>
                <a:spcPct val="20000"/>
              </a:spcBef>
              <a:defRPr/>
            </a:pPr>
            <a:r>
              <a:rPr lang="fr-FR" sz="2000" kern="0" dirty="0">
                <a:latin typeface="+mn-lt"/>
                <a:ea typeface="+mn-ea"/>
                <a:cs typeface="+mn-cs"/>
              </a:rPr>
              <a:t>(intensité </a:t>
            </a:r>
            <a:r>
              <a:rPr lang="fr-FR" sz="2000" kern="0" dirty="0" smtClean="0"/>
              <a:t>&amp;</a:t>
            </a:r>
            <a:r>
              <a:rPr lang="fr-FR" sz="2000" kern="0" dirty="0" smtClean="0">
                <a:latin typeface="+mn-lt"/>
                <a:ea typeface="+mn-ea"/>
                <a:cs typeface="+mn-cs"/>
              </a:rPr>
              <a:t> </a:t>
            </a:r>
            <a:r>
              <a:rPr lang="fr-FR" sz="2000" kern="0" dirty="0">
                <a:latin typeface="+mn-lt"/>
                <a:ea typeface="+mn-ea"/>
                <a:cs typeface="+mn-cs"/>
              </a:rPr>
              <a:t>caractère désagréable)</a:t>
            </a:r>
          </a:p>
          <a:p>
            <a:pPr marL="342900" indent="-342900" eaLnBrk="0" hangingPunct="0">
              <a:lnSpc>
                <a:spcPct val="90000"/>
              </a:lnSpc>
              <a:spcBef>
                <a:spcPct val="20000"/>
              </a:spcBef>
              <a:buFontTx/>
              <a:buChar char="•"/>
              <a:defRPr/>
            </a:pPr>
            <a:endParaRPr lang="fr-FR" sz="1200" kern="0" dirty="0">
              <a:latin typeface="+mn-lt"/>
              <a:ea typeface="+mn-ea"/>
              <a:cs typeface="+mn-cs"/>
            </a:endParaRPr>
          </a:p>
          <a:p>
            <a:pPr marL="342900" indent="-342900" eaLnBrk="0" hangingPunct="0">
              <a:lnSpc>
                <a:spcPct val="90000"/>
              </a:lnSpc>
              <a:spcBef>
                <a:spcPct val="20000"/>
              </a:spcBef>
              <a:buFontTx/>
              <a:buChar char="•"/>
              <a:defRPr/>
            </a:pPr>
            <a:r>
              <a:rPr lang="fr-FR" sz="2000" kern="0" dirty="0" smtClean="0"/>
              <a:t>Résultats d’</a:t>
            </a:r>
            <a:r>
              <a:rPr lang="fr-FR" sz="2000" kern="0" dirty="0" err="1" smtClean="0"/>
              <a:t>IRMf</a:t>
            </a:r>
            <a:endParaRPr lang="fr-FR" sz="2000" kern="0" dirty="0" smtClean="0"/>
          </a:p>
          <a:p>
            <a:pPr marL="800100" lvl="1" indent="-342900" eaLnBrk="0" hangingPunct="0">
              <a:lnSpc>
                <a:spcPct val="90000"/>
              </a:lnSpc>
              <a:spcBef>
                <a:spcPct val="20000"/>
              </a:spcBef>
              <a:buFontTx/>
              <a:buChar char="•"/>
              <a:defRPr/>
            </a:pPr>
            <a:r>
              <a:rPr lang="fr-FR" sz="2000" kern="0" dirty="0" smtClean="0"/>
              <a:t>Activations </a:t>
            </a:r>
            <a:r>
              <a:rPr lang="fr-FR" sz="2000" u="sng" kern="0" dirty="0" smtClean="0"/>
              <a:t>réduites</a:t>
            </a:r>
            <a:r>
              <a:rPr lang="fr-FR" sz="2000" kern="0" dirty="0" smtClean="0"/>
              <a:t>: </a:t>
            </a:r>
            <a:r>
              <a:rPr lang="fr-FR" sz="2000" b="1" i="1" kern="0" dirty="0" smtClean="0"/>
              <a:t>Insula</a:t>
            </a:r>
            <a:r>
              <a:rPr lang="fr-FR" sz="2000" kern="0" dirty="0" smtClean="0"/>
              <a:t> (D), cortex </a:t>
            </a:r>
            <a:r>
              <a:rPr lang="fr-FR" sz="2000" kern="0" dirty="0" err="1" smtClean="0"/>
              <a:t>cingulaire</a:t>
            </a:r>
            <a:r>
              <a:rPr lang="fr-FR" sz="2000" kern="0" dirty="0" smtClean="0"/>
              <a:t> postérieur (G) &amp; mésencéphale (G)</a:t>
            </a:r>
            <a:endParaRPr lang="fr-FR" sz="1200" kern="0" dirty="0" smtClean="0"/>
          </a:p>
          <a:p>
            <a:pPr marL="800100" lvl="1" indent="-342900" eaLnBrk="0" hangingPunct="0">
              <a:lnSpc>
                <a:spcPct val="90000"/>
              </a:lnSpc>
              <a:spcBef>
                <a:spcPct val="20000"/>
              </a:spcBef>
              <a:buFontTx/>
              <a:buChar char="•"/>
              <a:defRPr/>
            </a:pPr>
            <a:r>
              <a:rPr lang="fr-FR" sz="2000" kern="0" dirty="0" smtClean="0"/>
              <a:t>Activations </a:t>
            </a:r>
            <a:r>
              <a:rPr lang="fr-FR" sz="2000" u="sng" kern="0" dirty="0" smtClean="0"/>
              <a:t>augmentées</a:t>
            </a:r>
            <a:r>
              <a:rPr lang="fr-FR" sz="2000" kern="0" dirty="0" smtClean="0"/>
              <a:t>: Cortex </a:t>
            </a:r>
            <a:r>
              <a:rPr lang="fr-FR" sz="2000" kern="0" dirty="0" err="1" smtClean="0"/>
              <a:t>somato</a:t>
            </a:r>
            <a:r>
              <a:rPr lang="fr-FR" sz="2000" kern="0" dirty="0" smtClean="0"/>
              <a:t>-sensoriel primaire (D)</a:t>
            </a:r>
          </a:p>
          <a:p>
            <a:pPr marL="342900" indent="-342900" eaLnBrk="0" hangingPunct="0">
              <a:lnSpc>
                <a:spcPct val="90000"/>
              </a:lnSpc>
              <a:spcBef>
                <a:spcPct val="20000"/>
              </a:spcBef>
              <a:buFontTx/>
              <a:buChar char="•"/>
              <a:defRPr/>
            </a:pPr>
            <a:endParaRPr lang="fr-FR" sz="2000" kern="0" dirty="0" smtClean="0">
              <a:latin typeface="+mn-lt"/>
              <a:ea typeface="+mn-ea"/>
              <a:cs typeface="+mn-cs"/>
            </a:endParaRPr>
          </a:p>
        </p:txBody>
      </p:sp>
      <p:pic>
        <p:nvPicPr>
          <p:cNvPr id="4" name="Picture 4"/>
          <p:cNvPicPr>
            <a:picLocks noChangeAspect="1" noChangeArrowheads="1"/>
          </p:cNvPicPr>
          <p:nvPr/>
        </p:nvPicPr>
        <p:blipFill>
          <a:blip r:embed="rId2" cstate="print"/>
          <a:srcRect/>
          <a:stretch>
            <a:fillRect/>
          </a:stretch>
        </p:blipFill>
        <p:spPr bwMode="auto">
          <a:xfrm>
            <a:off x="6516895" y="1820332"/>
            <a:ext cx="1633812" cy="1456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08581" y="775251"/>
            <a:ext cx="6203419" cy="587882"/>
          </a:xfrm>
          <a:prstGeom prst="rect">
            <a:avLst/>
          </a:prstGeom>
          <a:solidFill>
            <a:srgbClr val="5B1115"/>
          </a:solidFill>
          <a:ln w="9525">
            <a:noFill/>
            <a:miter lim="800000"/>
            <a:headEnd/>
            <a:tailEnd/>
          </a:ln>
        </p:spPr>
        <p:txBody>
          <a:bodyPr anchor="ctr"/>
          <a:lstStyle/>
          <a:p>
            <a:pPr algn="ctr" eaLnBrk="0" hangingPunct="0">
              <a:defRPr/>
            </a:pPr>
            <a:r>
              <a:rPr lang="en-CA" sz="2000" kern="0" cap="all" dirty="0">
                <a:solidFill>
                  <a:srgbClr val="DEE1BB"/>
                </a:solidFill>
                <a:latin typeface="+mj-lt"/>
                <a:ea typeface="+mj-ea"/>
                <a:cs typeface="+mj-cs"/>
              </a:rPr>
              <a:t>Des questions en suspend</a:t>
            </a:r>
            <a:endParaRPr lang="fr-FR" sz="2000" kern="0" cap="all" dirty="0">
              <a:solidFill>
                <a:srgbClr val="DEE1BB"/>
              </a:solidFill>
              <a:latin typeface="+mj-lt"/>
              <a:ea typeface="+mj-ea"/>
              <a:cs typeface="+mj-cs"/>
            </a:endParaRPr>
          </a:p>
        </p:txBody>
      </p:sp>
      <p:sp>
        <p:nvSpPr>
          <p:cNvPr id="3" name="Espace réservé du contenu 2"/>
          <p:cNvSpPr txBox="1">
            <a:spLocks/>
          </p:cNvSpPr>
          <p:nvPr/>
        </p:nvSpPr>
        <p:spPr>
          <a:xfrm>
            <a:off x="857778" y="1569524"/>
            <a:ext cx="7177089" cy="5068344"/>
          </a:xfrm>
          <a:prstGeom prst="rect">
            <a:avLst/>
          </a:prstGeom>
        </p:spPr>
        <p:txBody>
          <a:bodyPr/>
          <a:lstStyle/>
          <a:p>
            <a:pPr marL="342900" indent="-342900">
              <a:spcBef>
                <a:spcPct val="20000"/>
              </a:spcBef>
              <a:buClr>
                <a:schemeClr val="hlink"/>
              </a:buClr>
              <a:buSzPct val="60000"/>
              <a:buFont typeface="Wingdings" pitchFamily="2" charset="2"/>
              <a:buChar char="n"/>
              <a:defRPr/>
            </a:pPr>
            <a:r>
              <a:rPr lang="fr-CA" sz="2000" kern="0" dirty="0">
                <a:latin typeface="Times New Roman" pitchFamily="18" charset="0"/>
                <a:cs typeface="Times New Roman" pitchFamily="18" charset="0"/>
                <a:sym typeface="Wingdings" pitchFamily="2" charset="2"/>
              </a:rPr>
              <a:t>Les résultats sont-ils influencés par les</a:t>
            </a:r>
          </a:p>
          <a:p>
            <a:pPr marL="342900" indent="-342900">
              <a:spcBef>
                <a:spcPct val="20000"/>
              </a:spcBef>
              <a:buClr>
                <a:schemeClr val="hlink"/>
              </a:buClr>
              <a:buSzPct val="60000"/>
              <a:defRPr/>
            </a:pPr>
            <a:r>
              <a:rPr lang="fr-CA" sz="2000" kern="0" dirty="0">
                <a:latin typeface="Times New Roman" pitchFamily="18" charset="0"/>
                <a:cs typeface="Times New Roman" pitchFamily="18" charset="0"/>
                <a:sym typeface="Wingdings" pitchFamily="2" charset="2"/>
              </a:rPr>
              <a:t>	problèmes d’</a:t>
            </a:r>
            <a:r>
              <a:rPr lang="fr-CA" sz="2000" u="sng" kern="0" dirty="0">
                <a:latin typeface="Times New Roman" pitchFamily="18" charset="0"/>
                <a:cs typeface="Times New Roman" pitchFamily="18" charset="0"/>
                <a:sym typeface="Wingdings" pitchFamily="2" charset="2"/>
              </a:rPr>
              <a:t>insight</a:t>
            </a:r>
            <a:r>
              <a:rPr lang="fr-CA" sz="2000" kern="0" dirty="0">
                <a:latin typeface="Times New Roman" pitchFamily="18" charset="0"/>
                <a:cs typeface="Times New Roman" pitchFamily="18" charset="0"/>
                <a:sym typeface="Wingdings" pitchFamily="2" charset="2"/>
              </a:rPr>
              <a:t> ?</a:t>
            </a:r>
          </a:p>
          <a:p>
            <a:pPr marL="800100" lvl="1" indent="-342900">
              <a:spcBef>
                <a:spcPct val="20000"/>
              </a:spcBef>
              <a:buClr>
                <a:schemeClr val="hlink"/>
              </a:buClr>
              <a:buSzPct val="60000"/>
              <a:buFont typeface="Courier New" pitchFamily="49" charset="0"/>
              <a:buChar char="o"/>
              <a:defRPr/>
            </a:pPr>
            <a:r>
              <a:rPr lang="fr-CA" sz="2000" kern="0" dirty="0">
                <a:latin typeface="Times New Roman" pitchFamily="18" charset="0"/>
                <a:cs typeface="Times New Roman" pitchFamily="18" charset="0"/>
                <a:sym typeface="Wingdings" pitchFamily="2" charset="2"/>
              </a:rPr>
              <a:t>Maladie, symptômes neurologiques induits</a:t>
            </a:r>
          </a:p>
          <a:p>
            <a:pPr marL="342900" indent="-342900">
              <a:spcBef>
                <a:spcPct val="20000"/>
              </a:spcBef>
              <a:buClr>
                <a:schemeClr val="hlink"/>
              </a:buClr>
              <a:buSzPct val="60000"/>
              <a:defRPr/>
            </a:pPr>
            <a:r>
              <a:rPr lang="fr-CA" sz="2000" kern="0" dirty="0">
                <a:latin typeface="Times New Roman" pitchFamily="18" charset="0"/>
                <a:cs typeface="Times New Roman" pitchFamily="18" charset="0"/>
                <a:sym typeface="Wingdings" pitchFamily="2" charset="2"/>
              </a:rPr>
              <a:t>		par les antipsychotiques &amp; cognition</a:t>
            </a:r>
          </a:p>
          <a:p>
            <a:pPr marL="342900" indent="-342900">
              <a:spcBef>
                <a:spcPct val="20000"/>
              </a:spcBef>
              <a:buClr>
                <a:schemeClr val="hlink"/>
              </a:buClr>
              <a:buSzPct val="60000"/>
              <a:buFont typeface="Wingdings" pitchFamily="2" charset="2"/>
              <a:buChar char="n"/>
              <a:defRPr/>
            </a:pPr>
            <a:endParaRPr lang="fr-CA" sz="1200" kern="0" dirty="0">
              <a:latin typeface="Times New Roman" pitchFamily="18" charset="0"/>
              <a:cs typeface="Times New Roman" pitchFamily="18" charset="0"/>
              <a:sym typeface="Wingdings" pitchFamily="2" charset="2"/>
            </a:endParaRPr>
          </a:p>
          <a:p>
            <a:pPr marL="342900" indent="-342900">
              <a:spcBef>
                <a:spcPct val="20000"/>
              </a:spcBef>
              <a:buClr>
                <a:schemeClr val="hlink"/>
              </a:buClr>
              <a:buSzPct val="60000"/>
              <a:buFont typeface="Wingdings" pitchFamily="2" charset="2"/>
              <a:buChar char="n"/>
              <a:defRPr/>
            </a:pPr>
            <a:r>
              <a:rPr lang="fr-CA" sz="2000" kern="0" dirty="0">
                <a:latin typeface="Times New Roman" pitchFamily="18" charset="0"/>
                <a:cs typeface="Times New Roman" pitchFamily="18" charset="0"/>
                <a:sym typeface="Wingdings" pitchFamily="2" charset="2"/>
              </a:rPr>
              <a:t>Les résultats sont-ils influencés par les déficits </a:t>
            </a:r>
          </a:p>
          <a:p>
            <a:pPr marL="342900" indent="-342900">
              <a:spcBef>
                <a:spcPct val="20000"/>
              </a:spcBef>
              <a:buClr>
                <a:schemeClr val="hlink"/>
              </a:buClr>
              <a:buSzPct val="60000"/>
              <a:defRPr/>
            </a:pPr>
            <a:r>
              <a:rPr lang="fr-CA" sz="2000" kern="0" dirty="0">
                <a:latin typeface="Times New Roman" pitchFamily="18" charset="0"/>
                <a:cs typeface="Times New Roman" pitchFamily="18" charset="0"/>
                <a:sym typeface="Wingdings" pitchFamily="2" charset="2"/>
              </a:rPr>
              <a:t>	</a:t>
            </a:r>
            <a:r>
              <a:rPr lang="fr-CA" sz="2000" u="sng" kern="0" dirty="0">
                <a:latin typeface="Times New Roman" pitchFamily="18" charset="0"/>
                <a:cs typeface="Times New Roman" pitchFamily="18" charset="0"/>
                <a:sym typeface="Wingdings" pitchFamily="2" charset="2"/>
              </a:rPr>
              <a:t>cognitifs</a:t>
            </a:r>
            <a:r>
              <a:rPr lang="fr-CA" sz="2000" kern="0" dirty="0">
                <a:latin typeface="Times New Roman" pitchFamily="18" charset="0"/>
                <a:cs typeface="Times New Roman" pitchFamily="18" charset="0"/>
                <a:sym typeface="Wingdings" pitchFamily="2" charset="2"/>
              </a:rPr>
              <a:t> de la SCZ ? (Potvin, 2008)</a:t>
            </a:r>
          </a:p>
          <a:p>
            <a:pPr marL="457200" indent="-457200">
              <a:spcBef>
                <a:spcPct val="20000"/>
              </a:spcBef>
              <a:buClr>
                <a:schemeClr val="hlink"/>
              </a:buClr>
              <a:buSzPct val="60000"/>
              <a:buFont typeface="+mj-lt"/>
              <a:buAutoNum type="arabicPeriod"/>
              <a:defRPr/>
            </a:pPr>
            <a:endParaRPr lang="fr-CA" sz="1200" kern="0" dirty="0">
              <a:latin typeface="Times New Roman" pitchFamily="18" charset="0"/>
              <a:cs typeface="Times New Roman" pitchFamily="18" charset="0"/>
              <a:sym typeface="Wingdings" pitchFamily="2" charset="2"/>
            </a:endParaRPr>
          </a:p>
          <a:p>
            <a:pPr marL="342900" indent="-342900">
              <a:spcBef>
                <a:spcPct val="20000"/>
              </a:spcBef>
              <a:buClr>
                <a:schemeClr val="hlink"/>
              </a:buClr>
              <a:buSzPct val="60000"/>
              <a:buFont typeface="Wingdings" pitchFamily="2" charset="2"/>
              <a:buChar char="n"/>
              <a:defRPr/>
            </a:pPr>
            <a:r>
              <a:rPr lang="fr-CA" sz="2000" kern="0" dirty="0" smtClean="0">
                <a:latin typeface="Times New Roman" pitchFamily="18" charset="0"/>
                <a:cs typeface="Times New Roman" pitchFamily="18" charset="0"/>
                <a:sym typeface="Wingdings" pitchFamily="2" charset="2"/>
              </a:rPr>
              <a:t>UNE </a:t>
            </a:r>
            <a:r>
              <a:rPr lang="fr-CA" sz="2000" kern="0" dirty="0" smtClean="0">
                <a:latin typeface="Times New Roman" pitchFamily="18" charset="0"/>
                <a:cs typeface="Times New Roman" pitchFamily="18" charset="0"/>
                <a:sym typeface="Wingdings" pitchFamily="2" charset="2"/>
              </a:rPr>
              <a:t>étude </a:t>
            </a:r>
            <a:r>
              <a:rPr lang="fr-CA" sz="2000" kern="0" dirty="0">
                <a:latin typeface="Times New Roman" pitchFamily="18" charset="0"/>
                <a:cs typeface="Times New Roman" pitchFamily="18" charset="0"/>
                <a:sym typeface="Wingdings" pitchFamily="2" charset="2"/>
              </a:rPr>
              <a:t>sur la </a:t>
            </a:r>
            <a:r>
              <a:rPr lang="fr-CA" sz="2000" u="sng" kern="0" dirty="0">
                <a:latin typeface="Times New Roman" pitchFamily="18" charset="0"/>
                <a:cs typeface="Times New Roman" pitchFamily="18" charset="0"/>
                <a:sym typeface="Wingdings" pitchFamily="2" charset="2"/>
              </a:rPr>
              <a:t>composante émotionnelle</a:t>
            </a:r>
          </a:p>
          <a:p>
            <a:pPr marL="342900" indent="-342900">
              <a:spcBef>
                <a:spcPct val="20000"/>
              </a:spcBef>
              <a:buClr>
                <a:schemeClr val="hlink"/>
              </a:buClr>
              <a:buSzPct val="60000"/>
              <a:defRPr/>
            </a:pPr>
            <a:r>
              <a:rPr lang="fr-CA" sz="2000" kern="0" dirty="0">
                <a:latin typeface="Times New Roman" pitchFamily="18" charset="0"/>
                <a:cs typeface="Times New Roman" pitchFamily="18" charset="0"/>
                <a:sym typeface="Wingdings" pitchFamily="2" charset="2"/>
              </a:rPr>
              <a:t>	de la douleur….</a:t>
            </a:r>
          </a:p>
          <a:p>
            <a:pPr marL="342900" indent="-342900">
              <a:spcBef>
                <a:spcPct val="20000"/>
              </a:spcBef>
              <a:buClr>
                <a:schemeClr val="hlink"/>
              </a:buClr>
              <a:buSzPct val="60000"/>
              <a:buFont typeface="Wingdings" pitchFamily="2" charset="2"/>
              <a:buChar char="n"/>
              <a:defRPr/>
            </a:pPr>
            <a:endParaRPr lang="fr-CA" sz="1200" kern="0" dirty="0">
              <a:latin typeface="Times New Roman" pitchFamily="18" charset="0"/>
              <a:cs typeface="Times New Roman" pitchFamily="18" charset="0"/>
              <a:sym typeface="Wingdings" pitchFamily="2" charset="2"/>
            </a:endParaRPr>
          </a:p>
          <a:p>
            <a:pPr marL="342900" indent="-342900">
              <a:spcBef>
                <a:spcPct val="20000"/>
              </a:spcBef>
              <a:buClr>
                <a:schemeClr val="hlink"/>
              </a:buClr>
              <a:buSzPct val="60000"/>
              <a:buFont typeface="Wingdings" pitchFamily="2" charset="2"/>
              <a:buChar char="n"/>
              <a:defRPr/>
            </a:pPr>
            <a:r>
              <a:rPr lang="fr-CA" sz="2000" kern="0" dirty="0">
                <a:latin typeface="Times New Roman" pitchFamily="18" charset="0"/>
                <a:cs typeface="Times New Roman" pitchFamily="18" charset="0"/>
                <a:sym typeface="Wingdings" pitchFamily="2" charset="2"/>
              </a:rPr>
              <a:t>PAS d’études sur la </a:t>
            </a:r>
            <a:r>
              <a:rPr lang="fr-CA" sz="2000" u="sng" kern="0" dirty="0">
                <a:latin typeface="Times New Roman" pitchFamily="18" charset="0"/>
                <a:cs typeface="Times New Roman" pitchFamily="18" charset="0"/>
                <a:sym typeface="Wingdings" pitchFamily="2" charset="2"/>
              </a:rPr>
              <a:t>composante cognitive</a:t>
            </a:r>
          </a:p>
          <a:p>
            <a:pPr marL="800100" lvl="1" indent="-342900">
              <a:spcBef>
                <a:spcPct val="20000"/>
              </a:spcBef>
              <a:buClr>
                <a:schemeClr val="hlink"/>
              </a:buClr>
              <a:buSzPct val="60000"/>
              <a:defRPr/>
            </a:pPr>
            <a:r>
              <a:rPr lang="fr-CA" sz="2000" kern="0" dirty="0">
                <a:latin typeface="Times New Roman" pitchFamily="18" charset="0"/>
                <a:cs typeface="Times New Roman" pitchFamily="18" charset="0"/>
                <a:sym typeface="Wingdings" pitchFamily="2" charset="2"/>
              </a:rPr>
              <a:t>de la douleur… (attentes, </a:t>
            </a:r>
            <a:r>
              <a:rPr lang="fr-CA" sz="2000" kern="0" dirty="0" smtClean="0">
                <a:latin typeface="Times New Roman" pitchFamily="18" charset="0"/>
                <a:cs typeface="Times New Roman" pitchFamily="18" charset="0"/>
                <a:sym typeface="Wingdings" pitchFamily="2" charset="2"/>
              </a:rPr>
              <a:t>distraction, dramatisation)</a:t>
            </a:r>
            <a:endParaRPr lang="fr-CA" sz="2000" kern="0" dirty="0">
              <a:latin typeface="Times New Roman" pitchFamily="18" charset="0"/>
              <a:cs typeface="Times New Roman" pitchFamily="18" charset="0"/>
              <a:sym typeface="Wingdings" pitchFamily="2" charset="2"/>
            </a:endParaRPr>
          </a:p>
          <a:p>
            <a:pPr marL="342900" indent="-342900">
              <a:spcBef>
                <a:spcPct val="20000"/>
              </a:spcBef>
              <a:buClr>
                <a:schemeClr val="hlink"/>
              </a:buClr>
              <a:buSzPct val="60000"/>
              <a:buFont typeface="Wingdings" pitchFamily="2" charset="2"/>
              <a:buChar char="n"/>
              <a:defRPr/>
            </a:pPr>
            <a:endParaRPr lang="fr-CA" sz="1200" kern="0" dirty="0">
              <a:latin typeface="Times New Roman" pitchFamily="18" charset="0"/>
              <a:cs typeface="Times New Roman" pitchFamily="18" charset="0"/>
              <a:sym typeface="Wingdings" pitchFamily="2" charset="2"/>
            </a:endParaRPr>
          </a:p>
          <a:p>
            <a:pPr marL="342900" indent="-342900">
              <a:spcBef>
                <a:spcPct val="20000"/>
              </a:spcBef>
              <a:buClr>
                <a:schemeClr val="hlink"/>
              </a:buClr>
              <a:buSzPct val="60000"/>
              <a:buFont typeface="Wingdings" pitchFamily="2" charset="2"/>
              <a:buChar char="n"/>
              <a:defRPr/>
            </a:pPr>
            <a:r>
              <a:rPr lang="fr-CA" sz="2000" kern="0" dirty="0">
                <a:latin typeface="Times New Roman" pitchFamily="18" charset="0"/>
                <a:cs typeface="Times New Roman" pitchFamily="18" charset="0"/>
                <a:sym typeface="Wingdings" pitchFamily="2" charset="2"/>
              </a:rPr>
              <a:t>PAS d’études sur l’</a:t>
            </a:r>
            <a:r>
              <a:rPr lang="fr-CA" sz="2000" u="sng" kern="0" dirty="0">
                <a:latin typeface="Times New Roman" pitchFamily="18" charset="0"/>
                <a:cs typeface="Times New Roman" pitchFamily="18" charset="0"/>
                <a:sym typeface="Wingdings" pitchFamily="2" charset="2"/>
              </a:rPr>
              <a:t>expression de la douleur</a:t>
            </a:r>
            <a:r>
              <a:rPr lang="fr-CA" sz="2000" kern="0" dirty="0">
                <a:latin typeface="Times New Roman" pitchFamily="18" charset="0"/>
                <a:cs typeface="Times New Roman" pitchFamily="18" charset="0"/>
                <a:sym typeface="Wingdings" pitchFamily="2" charset="2"/>
              </a:rPr>
              <a:t>…</a:t>
            </a:r>
          </a:p>
        </p:txBody>
      </p:sp>
      <p:grpSp>
        <p:nvGrpSpPr>
          <p:cNvPr id="4" name="Group 18"/>
          <p:cNvGrpSpPr>
            <a:grpSpLocks/>
          </p:cNvGrpSpPr>
          <p:nvPr/>
        </p:nvGrpSpPr>
        <p:grpSpPr bwMode="auto">
          <a:xfrm>
            <a:off x="6372225" y="2189711"/>
            <a:ext cx="1871663" cy="2765425"/>
            <a:chOff x="2235764" y="2060847"/>
            <a:chExt cx="2120212" cy="3124775"/>
          </a:xfrm>
        </p:grpSpPr>
        <p:sp>
          <p:nvSpPr>
            <p:cNvPr id="5" name="Line 11"/>
            <p:cNvSpPr>
              <a:spLocks noChangeShapeType="1"/>
            </p:cNvSpPr>
            <p:nvPr/>
          </p:nvSpPr>
          <p:spPr bwMode="auto">
            <a:xfrm flipV="1">
              <a:off x="2235764" y="2060847"/>
              <a:ext cx="31980" cy="3124772"/>
            </a:xfrm>
            <a:prstGeom prst="line">
              <a:avLst/>
            </a:prstGeom>
            <a:noFill/>
            <a:ln w="31750">
              <a:solidFill>
                <a:schemeClr val="tx1"/>
              </a:solidFill>
              <a:round/>
              <a:headEnd/>
              <a:tailEnd type="triangle" w="med" len="med"/>
            </a:ln>
          </p:spPr>
          <p:txBody>
            <a:bodyPr/>
            <a:lstStyle/>
            <a:p>
              <a:endParaRPr lang="en-US"/>
            </a:p>
          </p:txBody>
        </p:sp>
        <p:sp>
          <p:nvSpPr>
            <p:cNvPr id="6" name="Line 12"/>
            <p:cNvSpPr>
              <a:spLocks noChangeShapeType="1"/>
            </p:cNvSpPr>
            <p:nvPr/>
          </p:nvSpPr>
          <p:spPr bwMode="auto">
            <a:xfrm flipV="1">
              <a:off x="2235765" y="5157192"/>
              <a:ext cx="2120211" cy="28430"/>
            </a:xfrm>
            <a:prstGeom prst="line">
              <a:avLst/>
            </a:prstGeom>
            <a:noFill/>
            <a:ln w="38100">
              <a:solidFill>
                <a:schemeClr val="tx1"/>
              </a:solidFill>
              <a:round/>
              <a:headEnd/>
              <a:tailEnd type="triangle" w="med" len="med"/>
            </a:ln>
          </p:spPr>
          <p:txBody>
            <a:bodyPr/>
            <a:lstStyle/>
            <a:p>
              <a:endParaRPr lang="en-US"/>
            </a:p>
          </p:txBody>
        </p:sp>
        <p:sp>
          <p:nvSpPr>
            <p:cNvPr id="7" name="Line 13"/>
            <p:cNvSpPr>
              <a:spLocks noChangeShapeType="1"/>
            </p:cNvSpPr>
            <p:nvPr/>
          </p:nvSpPr>
          <p:spPr bwMode="auto">
            <a:xfrm flipV="1">
              <a:off x="4063464" y="2110396"/>
              <a:ext cx="0" cy="3075226"/>
            </a:xfrm>
            <a:prstGeom prst="line">
              <a:avLst/>
            </a:prstGeom>
            <a:noFill/>
            <a:ln w="19050">
              <a:solidFill>
                <a:schemeClr val="tx1"/>
              </a:solidFill>
              <a:round/>
              <a:headEnd/>
              <a:tailEnd/>
            </a:ln>
          </p:spPr>
          <p:txBody>
            <a:bodyPr/>
            <a:lstStyle/>
            <a:p>
              <a:endParaRPr lang="en-US"/>
            </a:p>
          </p:txBody>
        </p:sp>
        <p:sp>
          <p:nvSpPr>
            <p:cNvPr id="8" name="Freeform 22"/>
            <p:cNvSpPr>
              <a:spLocks/>
            </p:cNvSpPr>
            <p:nvPr/>
          </p:nvSpPr>
          <p:spPr bwMode="auto">
            <a:xfrm>
              <a:off x="2267744" y="2420888"/>
              <a:ext cx="2044197" cy="2746730"/>
            </a:xfrm>
            <a:custGeom>
              <a:avLst/>
              <a:gdLst>
                <a:gd name="T0" fmla="*/ 105963 w 1919933"/>
                <a:gd name="T1" fmla="*/ 2679737 h 2751589"/>
                <a:gd name="T2" fmla="*/ 222079 w 1919933"/>
                <a:gd name="T3" fmla="*/ 2595997 h 2751589"/>
                <a:gd name="T4" fmla="*/ 364990 w 1919933"/>
                <a:gd name="T5" fmla="*/ 2529003 h 2751589"/>
                <a:gd name="T6" fmla="*/ 481106 w 1919933"/>
                <a:gd name="T7" fmla="*/ 2470383 h 2751589"/>
                <a:gd name="T8" fmla="*/ 543630 w 1919933"/>
                <a:gd name="T9" fmla="*/ 2436886 h 2751589"/>
                <a:gd name="T10" fmla="*/ 668677 w 1919933"/>
                <a:gd name="T11" fmla="*/ 2378268 h 2751589"/>
                <a:gd name="T12" fmla="*/ 757997 w 1919933"/>
                <a:gd name="T13" fmla="*/ 2319648 h 2751589"/>
                <a:gd name="T14" fmla="*/ 900907 w 1919933"/>
                <a:gd name="T15" fmla="*/ 2185661 h 2751589"/>
                <a:gd name="T16" fmla="*/ 972363 w 1919933"/>
                <a:gd name="T17" fmla="*/ 2093545 h 2751589"/>
                <a:gd name="T18" fmla="*/ 1052750 w 1919933"/>
                <a:gd name="T19" fmla="*/ 1967932 h 2751589"/>
                <a:gd name="T20" fmla="*/ 1088478 w 1919933"/>
                <a:gd name="T21" fmla="*/ 1867442 h 2751589"/>
                <a:gd name="T22" fmla="*/ 1133138 w 1919933"/>
                <a:gd name="T23" fmla="*/ 1766952 h 2751589"/>
                <a:gd name="T24" fmla="*/ 1168866 w 1919933"/>
                <a:gd name="T25" fmla="*/ 1683211 h 2751589"/>
                <a:gd name="T26" fmla="*/ 1195662 w 1919933"/>
                <a:gd name="T27" fmla="*/ 1624592 h 2751589"/>
                <a:gd name="T28" fmla="*/ 1231390 w 1919933"/>
                <a:gd name="T29" fmla="*/ 1549224 h 2751589"/>
                <a:gd name="T30" fmla="*/ 1258186 w 1919933"/>
                <a:gd name="T31" fmla="*/ 1490605 h 2751589"/>
                <a:gd name="T32" fmla="*/ 1293913 w 1919933"/>
                <a:gd name="T33" fmla="*/ 1406863 h 2751589"/>
                <a:gd name="T34" fmla="*/ 1329641 w 1919933"/>
                <a:gd name="T35" fmla="*/ 1297998 h 2751589"/>
                <a:gd name="T36" fmla="*/ 1356437 w 1919933"/>
                <a:gd name="T37" fmla="*/ 1172386 h 2751589"/>
                <a:gd name="T38" fmla="*/ 1392165 w 1919933"/>
                <a:gd name="T39" fmla="*/ 1071895 h 2751589"/>
                <a:gd name="T40" fmla="*/ 1418961 w 1919933"/>
                <a:gd name="T41" fmla="*/ 862540 h 2751589"/>
                <a:gd name="T42" fmla="*/ 1445757 w 1919933"/>
                <a:gd name="T43" fmla="*/ 686683 h 2751589"/>
                <a:gd name="T44" fmla="*/ 1463621 w 1919933"/>
                <a:gd name="T45" fmla="*/ 552697 h 2751589"/>
                <a:gd name="T46" fmla="*/ 1499349 w 1919933"/>
                <a:gd name="T47" fmla="*/ 443832 h 2751589"/>
                <a:gd name="T48" fmla="*/ 1526144 w 1919933"/>
                <a:gd name="T49" fmla="*/ 343342 h 2751589"/>
                <a:gd name="T50" fmla="*/ 1552940 w 1919933"/>
                <a:gd name="T51" fmla="*/ 284722 h 2751589"/>
                <a:gd name="T52" fmla="*/ 1606532 w 1919933"/>
                <a:gd name="T53" fmla="*/ 184232 h 2751589"/>
                <a:gd name="T54" fmla="*/ 1686920 w 1919933"/>
                <a:gd name="T55" fmla="*/ 41871 h 2751589"/>
                <a:gd name="T56" fmla="*/ 1749443 w 1919933"/>
                <a:gd name="T57" fmla="*/ 0 h 2751589"/>
                <a:gd name="T58" fmla="*/ 1945945 w 1919933"/>
                <a:gd name="T59" fmla="*/ 16748 h 2751589"/>
                <a:gd name="T60" fmla="*/ 2026333 w 1919933"/>
                <a:gd name="T61" fmla="*/ 58619 h 2751589"/>
                <a:gd name="T62" fmla="*/ 2044197 w 1919933"/>
                <a:gd name="T63" fmla="*/ 142361 h 27515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19933"/>
                <a:gd name="T97" fmla="*/ 0 h 2751589"/>
                <a:gd name="T98" fmla="*/ 1919933 w 1919933"/>
                <a:gd name="T99" fmla="*/ 2751589 h 27515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19933" h="2751589">
                  <a:moveTo>
                    <a:pt x="7243" y="2751589"/>
                  </a:moveTo>
                  <a:cubicBezTo>
                    <a:pt x="58544" y="2683188"/>
                    <a:pt x="0" y="2750825"/>
                    <a:pt x="99522" y="2684477"/>
                  </a:cubicBezTo>
                  <a:cubicBezTo>
                    <a:pt x="121183" y="2670036"/>
                    <a:pt x="161672" y="2644388"/>
                    <a:pt x="183412" y="2625754"/>
                  </a:cubicBezTo>
                  <a:cubicBezTo>
                    <a:pt x="192420" y="2618033"/>
                    <a:pt x="198406" y="2606692"/>
                    <a:pt x="208579" y="2600588"/>
                  </a:cubicBezTo>
                  <a:cubicBezTo>
                    <a:pt x="226840" y="2589631"/>
                    <a:pt x="247915" y="2584233"/>
                    <a:pt x="267302" y="2575421"/>
                  </a:cubicBezTo>
                  <a:cubicBezTo>
                    <a:pt x="318989" y="2551927"/>
                    <a:pt x="285510" y="2564326"/>
                    <a:pt x="342803" y="2533476"/>
                  </a:cubicBezTo>
                  <a:cubicBezTo>
                    <a:pt x="364825" y="2521618"/>
                    <a:pt x="388468" y="2512788"/>
                    <a:pt x="409915" y="2499920"/>
                  </a:cubicBezTo>
                  <a:cubicBezTo>
                    <a:pt x="423897" y="2491531"/>
                    <a:pt x="438033" y="2483395"/>
                    <a:pt x="451860" y="2474753"/>
                  </a:cubicBezTo>
                  <a:cubicBezTo>
                    <a:pt x="460410" y="2469409"/>
                    <a:pt x="468273" y="2462977"/>
                    <a:pt x="477027" y="2457975"/>
                  </a:cubicBezTo>
                  <a:cubicBezTo>
                    <a:pt x="487885" y="2451770"/>
                    <a:pt x="499978" y="2447825"/>
                    <a:pt x="510583" y="2441197"/>
                  </a:cubicBezTo>
                  <a:cubicBezTo>
                    <a:pt x="522439" y="2433787"/>
                    <a:pt x="531633" y="2422283"/>
                    <a:pt x="544139" y="2416030"/>
                  </a:cubicBezTo>
                  <a:cubicBezTo>
                    <a:pt x="571077" y="2402561"/>
                    <a:pt x="628029" y="2382474"/>
                    <a:pt x="628029" y="2382474"/>
                  </a:cubicBezTo>
                  <a:cubicBezTo>
                    <a:pt x="633622" y="2374085"/>
                    <a:pt x="637678" y="2364436"/>
                    <a:pt x="644807" y="2357307"/>
                  </a:cubicBezTo>
                  <a:cubicBezTo>
                    <a:pt x="661561" y="2340553"/>
                    <a:pt x="691892" y="2331762"/>
                    <a:pt x="711919" y="2323751"/>
                  </a:cubicBezTo>
                  <a:cubicBezTo>
                    <a:pt x="772140" y="2263530"/>
                    <a:pt x="743271" y="2287654"/>
                    <a:pt x="795809" y="2248250"/>
                  </a:cubicBezTo>
                  <a:cubicBezTo>
                    <a:pt x="834322" y="2190477"/>
                    <a:pt x="785120" y="2260720"/>
                    <a:pt x="846142" y="2189527"/>
                  </a:cubicBezTo>
                  <a:cubicBezTo>
                    <a:pt x="857858" y="2175858"/>
                    <a:pt x="880545" y="2132471"/>
                    <a:pt x="888087" y="2122415"/>
                  </a:cubicBezTo>
                  <a:cubicBezTo>
                    <a:pt x="895205" y="2112924"/>
                    <a:pt x="906451" y="2106967"/>
                    <a:pt x="913254" y="2097248"/>
                  </a:cubicBezTo>
                  <a:cubicBezTo>
                    <a:pt x="991451" y="1985538"/>
                    <a:pt x="915407" y="2082059"/>
                    <a:pt x="963588" y="2004969"/>
                  </a:cubicBezTo>
                  <a:cubicBezTo>
                    <a:pt x="970998" y="1993113"/>
                    <a:pt x="980366" y="1982598"/>
                    <a:pt x="988755" y="1971413"/>
                  </a:cubicBezTo>
                  <a:lnTo>
                    <a:pt x="1013922" y="1895912"/>
                  </a:lnTo>
                  <a:cubicBezTo>
                    <a:pt x="1016718" y="1887523"/>
                    <a:pt x="1020166" y="1879324"/>
                    <a:pt x="1022311" y="1870745"/>
                  </a:cubicBezTo>
                  <a:cubicBezTo>
                    <a:pt x="1025107" y="1859560"/>
                    <a:pt x="1026266" y="1847832"/>
                    <a:pt x="1030700" y="1837189"/>
                  </a:cubicBezTo>
                  <a:cubicBezTo>
                    <a:pt x="1040320" y="1814102"/>
                    <a:pt x="1056347" y="1793805"/>
                    <a:pt x="1064256" y="1770077"/>
                  </a:cubicBezTo>
                  <a:cubicBezTo>
                    <a:pt x="1083928" y="1711060"/>
                    <a:pt x="1058326" y="1783913"/>
                    <a:pt x="1089423" y="1711354"/>
                  </a:cubicBezTo>
                  <a:cubicBezTo>
                    <a:pt x="1092906" y="1703227"/>
                    <a:pt x="1095383" y="1694690"/>
                    <a:pt x="1097812" y="1686188"/>
                  </a:cubicBezTo>
                  <a:cubicBezTo>
                    <a:pt x="1100979" y="1675102"/>
                    <a:pt x="1101659" y="1663229"/>
                    <a:pt x="1106201" y="1652632"/>
                  </a:cubicBezTo>
                  <a:cubicBezTo>
                    <a:pt x="1110173" y="1643365"/>
                    <a:pt x="1117977" y="1636219"/>
                    <a:pt x="1122979" y="1627465"/>
                  </a:cubicBezTo>
                  <a:cubicBezTo>
                    <a:pt x="1129184" y="1616607"/>
                    <a:pt x="1134678" y="1605337"/>
                    <a:pt x="1139757" y="1593909"/>
                  </a:cubicBezTo>
                  <a:cubicBezTo>
                    <a:pt x="1145873" y="1580148"/>
                    <a:pt x="1151773" y="1566250"/>
                    <a:pt x="1156535" y="1551964"/>
                  </a:cubicBezTo>
                  <a:cubicBezTo>
                    <a:pt x="1160181" y="1541026"/>
                    <a:pt x="1160382" y="1529005"/>
                    <a:pt x="1164924" y="1518408"/>
                  </a:cubicBezTo>
                  <a:cubicBezTo>
                    <a:pt x="1168896" y="1509141"/>
                    <a:pt x="1177607" y="1502454"/>
                    <a:pt x="1181702" y="1493241"/>
                  </a:cubicBezTo>
                  <a:cubicBezTo>
                    <a:pt x="1188885" y="1477080"/>
                    <a:pt x="1190571" y="1458725"/>
                    <a:pt x="1198480" y="1442907"/>
                  </a:cubicBezTo>
                  <a:cubicBezTo>
                    <a:pt x="1204073" y="1431722"/>
                    <a:pt x="1210984" y="1421104"/>
                    <a:pt x="1215258" y="1409351"/>
                  </a:cubicBezTo>
                  <a:cubicBezTo>
                    <a:pt x="1222215" y="1390219"/>
                    <a:pt x="1226049" y="1370085"/>
                    <a:pt x="1232036" y="1350628"/>
                  </a:cubicBezTo>
                  <a:cubicBezTo>
                    <a:pt x="1237237" y="1333725"/>
                    <a:pt x="1243732" y="1317234"/>
                    <a:pt x="1248814" y="1300294"/>
                  </a:cubicBezTo>
                  <a:cubicBezTo>
                    <a:pt x="1280415" y="1194957"/>
                    <a:pt x="1237399" y="1326150"/>
                    <a:pt x="1265592" y="1241571"/>
                  </a:cubicBezTo>
                  <a:cubicBezTo>
                    <a:pt x="1268388" y="1219200"/>
                    <a:pt x="1269948" y="1196640"/>
                    <a:pt x="1273981" y="1174459"/>
                  </a:cubicBezTo>
                  <a:cubicBezTo>
                    <a:pt x="1275563" y="1165759"/>
                    <a:pt x="1279941" y="1157795"/>
                    <a:pt x="1282370" y="1149292"/>
                  </a:cubicBezTo>
                  <a:cubicBezTo>
                    <a:pt x="1304861" y="1070574"/>
                    <a:pt x="1272829" y="1166346"/>
                    <a:pt x="1307537" y="1073791"/>
                  </a:cubicBezTo>
                  <a:cubicBezTo>
                    <a:pt x="1318592" y="1044310"/>
                    <a:pt x="1317163" y="1042440"/>
                    <a:pt x="1324315" y="1006679"/>
                  </a:cubicBezTo>
                  <a:cubicBezTo>
                    <a:pt x="1327111" y="959141"/>
                    <a:pt x="1328393" y="911490"/>
                    <a:pt x="1332704" y="864066"/>
                  </a:cubicBezTo>
                  <a:cubicBezTo>
                    <a:pt x="1333995" y="849866"/>
                    <a:pt x="1339209" y="836254"/>
                    <a:pt x="1341093" y="822121"/>
                  </a:cubicBezTo>
                  <a:cubicBezTo>
                    <a:pt x="1367977" y="620490"/>
                    <a:pt x="1334692" y="826973"/>
                    <a:pt x="1357871" y="687898"/>
                  </a:cubicBezTo>
                  <a:cubicBezTo>
                    <a:pt x="1360667" y="651546"/>
                    <a:pt x="1361738" y="615019"/>
                    <a:pt x="1366260" y="578841"/>
                  </a:cubicBezTo>
                  <a:cubicBezTo>
                    <a:pt x="1367357" y="570067"/>
                    <a:pt x="1372220" y="562177"/>
                    <a:pt x="1374649" y="553674"/>
                  </a:cubicBezTo>
                  <a:cubicBezTo>
                    <a:pt x="1377816" y="542588"/>
                    <a:pt x="1380777" y="531424"/>
                    <a:pt x="1383038" y="520118"/>
                  </a:cubicBezTo>
                  <a:cubicBezTo>
                    <a:pt x="1395955" y="455533"/>
                    <a:pt x="1380290" y="486489"/>
                    <a:pt x="1408205" y="444617"/>
                  </a:cubicBezTo>
                  <a:lnTo>
                    <a:pt x="1424983" y="377505"/>
                  </a:lnTo>
                  <a:cubicBezTo>
                    <a:pt x="1427779" y="366320"/>
                    <a:pt x="1428216" y="354261"/>
                    <a:pt x="1433372" y="343949"/>
                  </a:cubicBezTo>
                  <a:cubicBezTo>
                    <a:pt x="1438965" y="332764"/>
                    <a:pt x="1445224" y="321887"/>
                    <a:pt x="1450150" y="310393"/>
                  </a:cubicBezTo>
                  <a:cubicBezTo>
                    <a:pt x="1453633" y="302265"/>
                    <a:pt x="1453634" y="292584"/>
                    <a:pt x="1458539" y="285226"/>
                  </a:cubicBezTo>
                  <a:cubicBezTo>
                    <a:pt x="1465120" y="275355"/>
                    <a:pt x="1475317" y="268448"/>
                    <a:pt x="1483706" y="260059"/>
                  </a:cubicBezTo>
                  <a:cubicBezTo>
                    <a:pt x="1499828" y="179451"/>
                    <a:pt x="1481087" y="254022"/>
                    <a:pt x="1508873" y="184558"/>
                  </a:cubicBezTo>
                  <a:cubicBezTo>
                    <a:pt x="1536246" y="116126"/>
                    <a:pt x="1508555" y="151320"/>
                    <a:pt x="1550818" y="109057"/>
                  </a:cubicBezTo>
                  <a:cubicBezTo>
                    <a:pt x="1569735" y="52305"/>
                    <a:pt x="1544752" y="121189"/>
                    <a:pt x="1584374" y="41945"/>
                  </a:cubicBezTo>
                  <a:cubicBezTo>
                    <a:pt x="1588329" y="34036"/>
                    <a:pt x="1585567" y="21918"/>
                    <a:pt x="1592763" y="16778"/>
                  </a:cubicBezTo>
                  <a:cubicBezTo>
                    <a:pt x="1607154" y="6498"/>
                    <a:pt x="1643097" y="0"/>
                    <a:pt x="1643097" y="0"/>
                  </a:cubicBezTo>
                  <a:cubicBezTo>
                    <a:pt x="1696227" y="2796"/>
                    <a:pt x="1749502" y="3572"/>
                    <a:pt x="1802487" y="8389"/>
                  </a:cubicBezTo>
                  <a:cubicBezTo>
                    <a:pt x="1811293" y="9190"/>
                    <a:pt x="1820296" y="11873"/>
                    <a:pt x="1827654" y="16778"/>
                  </a:cubicBezTo>
                  <a:cubicBezTo>
                    <a:pt x="1837525" y="23359"/>
                    <a:pt x="1842450" y="36183"/>
                    <a:pt x="1852821" y="41945"/>
                  </a:cubicBezTo>
                  <a:cubicBezTo>
                    <a:pt x="1868281" y="50534"/>
                    <a:pt x="1903155" y="58723"/>
                    <a:pt x="1903155" y="58723"/>
                  </a:cubicBezTo>
                  <a:cubicBezTo>
                    <a:pt x="1905951" y="69908"/>
                    <a:pt x="1909283" y="80973"/>
                    <a:pt x="1911544" y="92279"/>
                  </a:cubicBezTo>
                  <a:cubicBezTo>
                    <a:pt x="1914880" y="108958"/>
                    <a:pt x="1919933" y="142613"/>
                    <a:pt x="1919933" y="142613"/>
                  </a:cubicBezTo>
                </a:path>
              </a:pathLst>
            </a:custGeom>
            <a:noFill/>
            <a:ln w="38100" cap="flat" cmpd="sng" algn="ctr">
              <a:solidFill>
                <a:srgbClr val="C00000"/>
              </a:solidFill>
              <a:prstDash val="solid"/>
              <a:round/>
              <a:headEnd type="none" w="med" len="med"/>
              <a:tailEnd type="none" w="med" len="med"/>
            </a:ln>
          </p:spPr>
          <p:txBody>
            <a:bodyPr/>
            <a:lstStyle/>
            <a:p>
              <a:endParaRPr lang="en-US"/>
            </a:p>
          </p:txBody>
        </p:sp>
        <p:sp>
          <p:nvSpPr>
            <p:cNvPr id="9" name="Freeform 23"/>
            <p:cNvSpPr>
              <a:spLocks/>
            </p:cNvSpPr>
            <p:nvPr/>
          </p:nvSpPr>
          <p:spPr bwMode="auto">
            <a:xfrm>
              <a:off x="2332139" y="2423139"/>
              <a:ext cx="1981384" cy="2736090"/>
            </a:xfrm>
            <a:custGeom>
              <a:avLst/>
              <a:gdLst>
                <a:gd name="T0" fmla="*/ 0 w 1981384"/>
                <a:gd name="T1" fmla="*/ 2736090 h 2736090"/>
                <a:gd name="T2" fmla="*/ 33556 w 1981384"/>
                <a:gd name="T3" fmla="*/ 2719312 h 2736090"/>
                <a:gd name="T4" fmla="*/ 134224 w 1981384"/>
                <a:gd name="T5" fmla="*/ 2694144 h 2736090"/>
                <a:gd name="T6" fmla="*/ 243281 w 1981384"/>
                <a:gd name="T7" fmla="*/ 2668978 h 2736090"/>
                <a:gd name="T8" fmla="*/ 293615 w 1981384"/>
                <a:gd name="T9" fmla="*/ 2652200 h 2736090"/>
                <a:gd name="T10" fmla="*/ 318782 w 1981384"/>
                <a:gd name="T11" fmla="*/ 2643810 h 2736090"/>
                <a:gd name="T12" fmla="*/ 360727 w 1981384"/>
                <a:gd name="T13" fmla="*/ 2627032 h 2736090"/>
                <a:gd name="T14" fmla="*/ 461395 w 1981384"/>
                <a:gd name="T15" fmla="*/ 2610254 h 2736090"/>
                <a:gd name="T16" fmla="*/ 503340 w 1981384"/>
                <a:gd name="T17" fmla="*/ 2593478 h 2736090"/>
                <a:gd name="T18" fmla="*/ 562063 w 1981384"/>
                <a:gd name="T19" fmla="*/ 2576700 h 2736090"/>
                <a:gd name="T20" fmla="*/ 587230 w 1981384"/>
                <a:gd name="T21" fmla="*/ 2559922 h 2736090"/>
                <a:gd name="T22" fmla="*/ 637564 w 1981384"/>
                <a:gd name="T23" fmla="*/ 2543144 h 2736090"/>
                <a:gd name="T24" fmla="*/ 662731 w 1981384"/>
                <a:gd name="T25" fmla="*/ 2526366 h 2736090"/>
                <a:gd name="T26" fmla="*/ 721454 w 1981384"/>
                <a:gd name="T27" fmla="*/ 2517976 h 2736090"/>
                <a:gd name="T28" fmla="*/ 771788 w 1981384"/>
                <a:gd name="T29" fmla="*/ 2492810 h 2736090"/>
                <a:gd name="T30" fmla="*/ 822122 w 1981384"/>
                <a:gd name="T31" fmla="*/ 2476032 h 2736090"/>
                <a:gd name="T32" fmla="*/ 847289 w 1981384"/>
                <a:gd name="T33" fmla="*/ 2459254 h 2736090"/>
                <a:gd name="T34" fmla="*/ 880844 w 1981384"/>
                <a:gd name="T35" fmla="*/ 2450864 h 2736090"/>
                <a:gd name="T36" fmla="*/ 956345 w 1981384"/>
                <a:gd name="T37" fmla="*/ 2417308 h 2736090"/>
                <a:gd name="T38" fmla="*/ 973123 w 1981384"/>
                <a:gd name="T39" fmla="*/ 2392142 h 2736090"/>
                <a:gd name="T40" fmla="*/ 1023457 w 1981384"/>
                <a:gd name="T41" fmla="*/ 2375364 h 2736090"/>
                <a:gd name="T42" fmla="*/ 1082180 w 1981384"/>
                <a:gd name="T43" fmla="*/ 2325030 h 2736090"/>
                <a:gd name="T44" fmla="*/ 1132514 w 1981384"/>
                <a:gd name="T45" fmla="*/ 2274696 h 2736090"/>
                <a:gd name="T46" fmla="*/ 1174459 w 1981384"/>
                <a:gd name="T47" fmla="*/ 2224362 h 2736090"/>
                <a:gd name="T48" fmla="*/ 1199626 w 1981384"/>
                <a:gd name="T49" fmla="*/ 2174028 h 2736090"/>
                <a:gd name="T50" fmla="*/ 1216404 w 1981384"/>
                <a:gd name="T51" fmla="*/ 2115304 h 2736090"/>
                <a:gd name="T52" fmla="*/ 1233182 w 1981384"/>
                <a:gd name="T53" fmla="*/ 2090138 h 2736090"/>
                <a:gd name="T54" fmla="*/ 1241571 w 1981384"/>
                <a:gd name="T55" fmla="*/ 2064971 h 2736090"/>
                <a:gd name="T56" fmla="*/ 1258349 w 1981384"/>
                <a:gd name="T57" fmla="*/ 1997859 h 2736090"/>
                <a:gd name="T58" fmla="*/ 1275127 w 1981384"/>
                <a:gd name="T59" fmla="*/ 1939136 h 2736090"/>
                <a:gd name="T60" fmla="*/ 1291905 w 1981384"/>
                <a:gd name="T61" fmla="*/ 1888802 h 2736090"/>
                <a:gd name="T62" fmla="*/ 1308683 w 1981384"/>
                <a:gd name="T63" fmla="*/ 1821690 h 2736090"/>
                <a:gd name="T64" fmla="*/ 1342239 w 1981384"/>
                <a:gd name="T65" fmla="*/ 1737800 h 2736090"/>
                <a:gd name="T66" fmla="*/ 1359017 w 1981384"/>
                <a:gd name="T67" fmla="*/ 1679078 h 2736090"/>
                <a:gd name="T68" fmla="*/ 1375795 w 1981384"/>
                <a:gd name="T69" fmla="*/ 1628744 h 2736090"/>
                <a:gd name="T70" fmla="*/ 1384184 w 1981384"/>
                <a:gd name="T71" fmla="*/ 1595188 h 2736090"/>
                <a:gd name="T72" fmla="*/ 1392573 w 1981384"/>
                <a:gd name="T73" fmla="*/ 1570021 h 2736090"/>
                <a:gd name="T74" fmla="*/ 1409351 w 1981384"/>
                <a:gd name="T75" fmla="*/ 1511298 h 2736090"/>
                <a:gd name="T76" fmla="*/ 1426129 w 1981384"/>
                <a:gd name="T77" fmla="*/ 1469353 h 2736090"/>
                <a:gd name="T78" fmla="*/ 1434518 w 1981384"/>
                <a:gd name="T79" fmla="*/ 1435797 h 2736090"/>
                <a:gd name="T80" fmla="*/ 1442907 w 1981384"/>
                <a:gd name="T81" fmla="*/ 1393852 h 2736090"/>
                <a:gd name="T82" fmla="*/ 1459685 w 1981384"/>
                <a:gd name="T83" fmla="*/ 1360296 h 2736090"/>
                <a:gd name="T84" fmla="*/ 1468074 w 1981384"/>
                <a:gd name="T85" fmla="*/ 1326740 h 2736090"/>
                <a:gd name="T86" fmla="*/ 1484852 w 1981384"/>
                <a:gd name="T87" fmla="*/ 1117015 h 2736090"/>
                <a:gd name="T88" fmla="*/ 1493241 w 1981384"/>
                <a:gd name="T89" fmla="*/ 1091848 h 2736090"/>
                <a:gd name="T90" fmla="*/ 1501630 w 1981384"/>
                <a:gd name="T91" fmla="*/ 705955 h 2736090"/>
                <a:gd name="T92" fmla="*/ 1510019 w 1981384"/>
                <a:gd name="T93" fmla="*/ 672399 h 2736090"/>
                <a:gd name="T94" fmla="*/ 1535186 w 1981384"/>
                <a:gd name="T95" fmla="*/ 513008 h 2736090"/>
                <a:gd name="T96" fmla="*/ 1568742 w 1981384"/>
                <a:gd name="T97" fmla="*/ 286505 h 2736090"/>
                <a:gd name="T98" fmla="*/ 1593909 w 1981384"/>
                <a:gd name="T99" fmla="*/ 194226 h 2736090"/>
                <a:gd name="T100" fmla="*/ 1652632 w 1981384"/>
                <a:gd name="T101" fmla="*/ 118725 h 2736090"/>
                <a:gd name="T102" fmla="*/ 1719744 w 1981384"/>
                <a:gd name="T103" fmla="*/ 60002 h 2736090"/>
                <a:gd name="T104" fmla="*/ 1912690 w 1981384"/>
                <a:gd name="T105" fmla="*/ 43224 h 2736090"/>
                <a:gd name="T106" fmla="*/ 1921079 w 1981384"/>
                <a:gd name="T107" fmla="*/ 68391 h 2736090"/>
                <a:gd name="T108" fmla="*/ 1946246 w 1981384"/>
                <a:gd name="T109" fmla="*/ 85169 h 2736090"/>
                <a:gd name="T110" fmla="*/ 1954635 w 1981384"/>
                <a:gd name="T111" fmla="*/ 110336 h 2736090"/>
                <a:gd name="T112" fmla="*/ 1979802 w 1981384"/>
                <a:gd name="T113" fmla="*/ 160670 h 2736090"/>
                <a:gd name="T114" fmla="*/ 1979802 w 1981384"/>
                <a:gd name="T115" fmla="*/ 194226 h 27360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81384"/>
                <a:gd name="T175" fmla="*/ 0 h 2736090"/>
                <a:gd name="T176" fmla="*/ 1981384 w 1981384"/>
                <a:gd name="T177" fmla="*/ 2736090 h 27360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81384" h="2736090">
                  <a:moveTo>
                    <a:pt x="0" y="2736090"/>
                  </a:moveTo>
                  <a:cubicBezTo>
                    <a:pt x="11185" y="2730497"/>
                    <a:pt x="21803" y="2723586"/>
                    <a:pt x="33556" y="2719312"/>
                  </a:cubicBezTo>
                  <a:cubicBezTo>
                    <a:pt x="114614" y="2689836"/>
                    <a:pt x="66276" y="2712676"/>
                    <a:pt x="134224" y="2694145"/>
                  </a:cubicBezTo>
                  <a:cubicBezTo>
                    <a:pt x="235559" y="2666508"/>
                    <a:pt x="131001" y="2685018"/>
                    <a:pt x="243281" y="2668978"/>
                  </a:cubicBezTo>
                  <a:lnTo>
                    <a:pt x="293615" y="2652200"/>
                  </a:lnTo>
                  <a:cubicBezTo>
                    <a:pt x="302004" y="2649404"/>
                    <a:pt x="310572" y="2647095"/>
                    <a:pt x="318782" y="2643811"/>
                  </a:cubicBezTo>
                  <a:cubicBezTo>
                    <a:pt x="332764" y="2638218"/>
                    <a:pt x="346054" y="2630419"/>
                    <a:pt x="360727" y="2627033"/>
                  </a:cubicBezTo>
                  <a:cubicBezTo>
                    <a:pt x="432239" y="2610530"/>
                    <a:pt x="409568" y="2627530"/>
                    <a:pt x="461395" y="2610255"/>
                  </a:cubicBezTo>
                  <a:cubicBezTo>
                    <a:pt x="475681" y="2605493"/>
                    <a:pt x="489240" y="2598765"/>
                    <a:pt x="503340" y="2593478"/>
                  </a:cubicBezTo>
                  <a:cubicBezTo>
                    <a:pt x="527413" y="2584451"/>
                    <a:pt x="535616" y="2583312"/>
                    <a:pt x="562063" y="2576700"/>
                  </a:cubicBezTo>
                  <a:cubicBezTo>
                    <a:pt x="570452" y="2571107"/>
                    <a:pt x="578017" y="2564017"/>
                    <a:pt x="587230" y="2559922"/>
                  </a:cubicBezTo>
                  <a:cubicBezTo>
                    <a:pt x="603391" y="2552739"/>
                    <a:pt x="622849" y="2552954"/>
                    <a:pt x="637564" y="2543144"/>
                  </a:cubicBezTo>
                  <a:cubicBezTo>
                    <a:pt x="645953" y="2537551"/>
                    <a:pt x="653074" y="2529263"/>
                    <a:pt x="662731" y="2526366"/>
                  </a:cubicBezTo>
                  <a:cubicBezTo>
                    <a:pt x="681670" y="2520684"/>
                    <a:pt x="701880" y="2520773"/>
                    <a:pt x="721454" y="2517977"/>
                  </a:cubicBezTo>
                  <a:cubicBezTo>
                    <a:pt x="813238" y="2487382"/>
                    <a:pt x="674214" y="2536176"/>
                    <a:pt x="771788" y="2492810"/>
                  </a:cubicBezTo>
                  <a:cubicBezTo>
                    <a:pt x="787949" y="2485627"/>
                    <a:pt x="807407" y="2485842"/>
                    <a:pt x="822122" y="2476032"/>
                  </a:cubicBezTo>
                  <a:cubicBezTo>
                    <a:pt x="830511" y="2470439"/>
                    <a:pt x="838022" y="2463226"/>
                    <a:pt x="847289" y="2459254"/>
                  </a:cubicBezTo>
                  <a:cubicBezTo>
                    <a:pt x="857886" y="2454712"/>
                    <a:pt x="869906" y="2454511"/>
                    <a:pt x="880844" y="2450865"/>
                  </a:cubicBezTo>
                  <a:cubicBezTo>
                    <a:pt x="912979" y="2440153"/>
                    <a:pt x="927110" y="2431927"/>
                    <a:pt x="956345" y="2417309"/>
                  </a:cubicBezTo>
                  <a:cubicBezTo>
                    <a:pt x="961938" y="2408920"/>
                    <a:pt x="964573" y="2397486"/>
                    <a:pt x="973123" y="2392142"/>
                  </a:cubicBezTo>
                  <a:cubicBezTo>
                    <a:pt x="988120" y="2382769"/>
                    <a:pt x="1023457" y="2375364"/>
                    <a:pt x="1023457" y="2375364"/>
                  </a:cubicBezTo>
                  <a:cubicBezTo>
                    <a:pt x="1113301" y="2285520"/>
                    <a:pt x="974562" y="2421886"/>
                    <a:pt x="1082180" y="2325030"/>
                  </a:cubicBezTo>
                  <a:cubicBezTo>
                    <a:pt x="1099817" y="2309157"/>
                    <a:pt x="1119352" y="2294439"/>
                    <a:pt x="1132514" y="2274696"/>
                  </a:cubicBezTo>
                  <a:cubicBezTo>
                    <a:pt x="1155873" y="2239658"/>
                    <a:pt x="1142163" y="2256658"/>
                    <a:pt x="1174459" y="2224362"/>
                  </a:cubicBezTo>
                  <a:cubicBezTo>
                    <a:pt x="1195545" y="2161104"/>
                    <a:pt x="1167101" y="2239077"/>
                    <a:pt x="1199626" y="2174028"/>
                  </a:cubicBezTo>
                  <a:cubicBezTo>
                    <a:pt x="1215951" y="2141378"/>
                    <a:pt x="1200277" y="2152935"/>
                    <a:pt x="1216404" y="2115305"/>
                  </a:cubicBezTo>
                  <a:cubicBezTo>
                    <a:pt x="1220376" y="2106038"/>
                    <a:pt x="1228673" y="2099156"/>
                    <a:pt x="1233182" y="2090138"/>
                  </a:cubicBezTo>
                  <a:cubicBezTo>
                    <a:pt x="1237137" y="2082229"/>
                    <a:pt x="1239244" y="2073502"/>
                    <a:pt x="1241571" y="2064971"/>
                  </a:cubicBezTo>
                  <a:cubicBezTo>
                    <a:pt x="1247638" y="2042724"/>
                    <a:pt x="1251057" y="2019735"/>
                    <a:pt x="1258349" y="1997859"/>
                  </a:cubicBezTo>
                  <a:cubicBezTo>
                    <a:pt x="1286542" y="1913280"/>
                    <a:pt x="1243526" y="2044473"/>
                    <a:pt x="1275127" y="1939136"/>
                  </a:cubicBezTo>
                  <a:cubicBezTo>
                    <a:pt x="1280209" y="1922196"/>
                    <a:pt x="1287616" y="1905960"/>
                    <a:pt x="1291905" y="1888802"/>
                  </a:cubicBezTo>
                  <a:cubicBezTo>
                    <a:pt x="1297498" y="1866431"/>
                    <a:pt x="1301391" y="1843566"/>
                    <a:pt x="1308683" y="1821690"/>
                  </a:cubicBezTo>
                  <a:cubicBezTo>
                    <a:pt x="1346872" y="1707123"/>
                    <a:pt x="1305208" y="1824205"/>
                    <a:pt x="1342239" y="1737800"/>
                  </a:cubicBezTo>
                  <a:cubicBezTo>
                    <a:pt x="1351636" y="1715874"/>
                    <a:pt x="1351922" y="1702726"/>
                    <a:pt x="1359017" y="1679078"/>
                  </a:cubicBezTo>
                  <a:cubicBezTo>
                    <a:pt x="1364099" y="1662138"/>
                    <a:pt x="1371506" y="1645902"/>
                    <a:pt x="1375795" y="1628744"/>
                  </a:cubicBezTo>
                  <a:cubicBezTo>
                    <a:pt x="1378591" y="1617559"/>
                    <a:pt x="1381017" y="1606274"/>
                    <a:pt x="1384184" y="1595188"/>
                  </a:cubicBezTo>
                  <a:cubicBezTo>
                    <a:pt x="1386613" y="1586685"/>
                    <a:pt x="1390144" y="1578524"/>
                    <a:pt x="1392573" y="1570021"/>
                  </a:cubicBezTo>
                  <a:cubicBezTo>
                    <a:pt x="1403150" y="1533001"/>
                    <a:pt x="1397283" y="1543480"/>
                    <a:pt x="1409351" y="1511298"/>
                  </a:cubicBezTo>
                  <a:cubicBezTo>
                    <a:pt x="1414638" y="1497198"/>
                    <a:pt x="1421367" y="1483639"/>
                    <a:pt x="1426129" y="1469353"/>
                  </a:cubicBezTo>
                  <a:cubicBezTo>
                    <a:pt x="1429775" y="1458415"/>
                    <a:pt x="1432017" y="1447052"/>
                    <a:pt x="1434518" y="1435797"/>
                  </a:cubicBezTo>
                  <a:cubicBezTo>
                    <a:pt x="1437611" y="1421878"/>
                    <a:pt x="1438398" y="1407379"/>
                    <a:pt x="1442907" y="1393852"/>
                  </a:cubicBezTo>
                  <a:cubicBezTo>
                    <a:pt x="1446862" y="1381988"/>
                    <a:pt x="1455294" y="1372005"/>
                    <a:pt x="1459685" y="1360296"/>
                  </a:cubicBezTo>
                  <a:cubicBezTo>
                    <a:pt x="1463733" y="1349501"/>
                    <a:pt x="1465278" y="1337925"/>
                    <a:pt x="1468074" y="1326740"/>
                  </a:cubicBezTo>
                  <a:cubicBezTo>
                    <a:pt x="1471223" y="1273213"/>
                    <a:pt x="1473664" y="1178548"/>
                    <a:pt x="1484852" y="1117015"/>
                  </a:cubicBezTo>
                  <a:cubicBezTo>
                    <a:pt x="1486434" y="1108315"/>
                    <a:pt x="1490445" y="1100237"/>
                    <a:pt x="1493241" y="1091848"/>
                  </a:cubicBezTo>
                  <a:cubicBezTo>
                    <a:pt x="1496037" y="963217"/>
                    <a:pt x="1496488" y="834514"/>
                    <a:pt x="1501630" y="705955"/>
                  </a:cubicBezTo>
                  <a:cubicBezTo>
                    <a:pt x="1502091" y="694435"/>
                    <a:pt x="1508044" y="683758"/>
                    <a:pt x="1510019" y="672399"/>
                  </a:cubicBezTo>
                  <a:cubicBezTo>
                    <a:pt x="1519235" y="619406"/>
                    <a:pt x="1528514" y="566381"/>
                    <a:pt x="1535186" y="513008"/>
                  </a:cubicBezTo>
                  <a:cubicBezTo>
                    <a:pt x="1544903" y="435268"/>
                    <a:pt x="1552807" y="366180"/>
                    <a:pt x="1568742" y="286505"/>
                  </a:cubicBezTo>
                  <a:cubicBezTo>
                    <a:pt x="1573244" y="263994"/>
                    <a:pt x="1581745" y="212472"/>
                    <a:pt x="1593909" y="194226"/>
                  </a:cubicBezTo>
                  <a:cubicBezTo>
                    <a:pt x="1723393" y="0"/>
                    <a:pt x="1560639" y="237002"/>
                    <a:pt x="1652632" y="118725"/>
                  </a:cubicBezTo>
                  <a:cubicBezTo>
                    <a:pt x="1700849" y="56731"/>
                    <a:pt x="1661899" y="74463"/>
                    <a:pt x="1719744" y="60002"/>
                  </a:cubicBezTo>
                  <a:cubicBezTo>
                    <a:pt x="1788796" y="8213"/>
                    <a:pt x="1766229" y="13932"/>
                    <a:pt x="1912690" y="43224"/>
                  </a:cubicBezTo>
                  <a:cubicBezTo>
                    <a:pt x="1921361" y="44958"/>
                    <a:pt x="1915555" y="61486"/>
                    <a:pt x="1921079" y="68391"/>
                  </a:cubicBezTo>
                  <a:cubicBezTo>
                    <a:pt x="1927377" y="76264"/>
                    <a:pt x="1937857" y="79576"/>
                    <a:pt x="1946246" y="85169"/>
                  </a:cubicBezTo>
                  <a:cubicBezTo>
                    <a:pt x="1949042" y="93558"/>
                    <a:pt x="1950680" y="102427"/>
                    <a:pt x="1954635" y="110336"/>
                  </a:cubicBezTo>
                  <a:cubicBezTo>
                    <a:pt x="1967926" y="136919"/>
                    <a:pt x="1975585" y="131150"/>
                    <a:pt x="1979802" y="160670"/>
                  </a:cubicBezTo>
                  <a:cubicBezTo>
                    <a:pt x="1981384" y="171743"/>
                    <a:pt x="1979802" y="183041"/>
                    <a:pt x="1979802" y="194226"/>
                  </a:cubicBezTo>
                </a:path>
              </a:pathLst>
            </a:custGeom>
            <a:noFill/>
            <a:ln w="38100" cap="flat" cmpd="sng" algn="ctr">
              <a:solidFill>
                <a:srgbClr val="FFC000"/>
              </a:solidFill>
              <a:prstDash val="solid"/>
              <a:round/>
              <a:headEnd type="none" w="med" len="med"/>
              <a:tailEnd type="none" w="med" len="med"/>
            </a:ln>
          </p:spPr>
          <p:txBody>
            <a:bodyPr/>
            <a:lstStyle/>
            <a:p>
              <a:endParaRPr lang="en-US"/>
            </a:p>
          </p:txBody>
        </p:sp>
      </p:grpSp>
      <p:sp>
        <p:nvSpPr>
          <p:cNvPr id="10" name="Rectangle 21"/>
          <p:cNvSpPr>
            <a:spLocks noChangeArrowheads="1"/>
          </p:cNvSpPr>
          <p:nvPr/>
        </p:nvSpPr>
        <p:spPr bwMode="auto">
          <a:xfrm>
            <a:off x="5940425" y="1669011"/>
            <a:ext cx="1800225" cy="765175"/>
          </a:xfrm>
          <a:prstGeom prst="rect">
            <a:avLst/>
          </a:prstGeom>
          <a:noFill/>
          <a:ln w="9525">
            <a:noFill/>
            <a:miter lim="800000"/>
            <a:headEnd/>
            <a:tailEnd/>
          </a:ln>
        </p:spPr>
        <p:txBody>
          <a:bodyPr anchor="ctr" anchorCtr="1"/>
          <a:lstStyle/>
          <a:p>
            <a:pPr algn="ctr"/>
            <a:r>
              <a:rPr lang="en-CA" sz="1600"/>
              <a:t>pain intensity</a:t>
            </a:r>
            <a:br>
              <a:rPr lang="en-CA" sz="1600"/>
            </a:br>
            <a:r>
              <a:rPr lang="en-CA" sz="1600"/>
              <a:t>(0-100)</a:t>
            </a:r>
            <a:endParaRPr lang="fr-FR" sz="1600"/>
          </a:p>
        </p:txBody>
      </p:sp>
      <p:sp>
        <p:nvSpPr>
          <p:cNvPr id="11" name="Rectangle 23"/>
          <p:cNvSpPr>
            <a:spLocks noChangeArrowheads="1"/>
          </p:cNvSpPr>
          <p:nvPr/>
        </p:nvSpPr>
        <p:spPr bwMode="auto">
          <a:xfrm>
            <a:off x="7569200" y="1803949"/>
            <a:ext cx="1106488" cy="558800"/>
          </a:xfrm>
          <a:prstGeom prst="rect">
            <a:avLst/>
          </a:prstGeom>
          <a:noFill/>
          <a:ln w="9525">
            <a:noFill/>
            <a:miter lim="800000"/>
            <a:headEnd/>
            <a:tailEnd/>
          </a:ln>
        </p:spPr>
        <p:txBody>
          <a:bodyPr anchor="ctr" anchorCtr="1"/>
          <a:lstStyle/>
          <a:p>
            <a:pPr algn="ctr"/>
            <a:r>
              <a:rPr lang="en-CA" sz="1600"/>
              <a:t>T</a:t>
            </a:r>
            <a:r>
              <a:rPr lang="en-CA" sz="1600" baseline="30000"/>
              <a:t>o</a:t>
            </a:r>
            <a:r>
              <a:rPr lang="en-CA" sz="1600"/>
              <a:t> fixe</a:t>
            </a:r>
            <a:endParaRPr lang="fr-FR" sz="1600"/>
          </a:p>
        </p:txBody>
      </p:sp>
      <p:sp>
        <p:nvSpPr>
          <p:cNvPr id="12" name="Rectangle 22"/>
          <p:cNvSpPr>
            <a:spLocks noChangeArrowheads="1"/>
          </p:cNvSpPr>
          <p:nvPr/>
        </p:nvSpPr>
        <p:spPr bwMode="auto">
          <a:xfrm>
            <a:off x="7235825" y="4955136"/>
            <a:ext cx="1439863" cy="693738"/>
          </a:xfrm>
          <a:prstGeom prst="rect">
            <a:avLst/>
          </a:prstGeom>
          <a:noFill/>
          <a:ln w="9525">
            <a:noFill/>
            <a:miter lim="800000"/>
            <a:headEnd/>
            <a:tailEnd/>
          </a:ln>
        </p:spPr>
        <p:txBody>
          <a:bodyPr anchor="ctr" anchorCtr="1"/>
          <a:lstStyle/>
          <a:p>
            <a:pPr algn="ctr"/>
            <a:r>
              <a:rPr lang="en-CA" sz="1600"/>
              <a:t>Temps </a:t>
            </a:r>
            <a:br>
              <a:rPr lang="en-CA" sz="1600"/>
            </a:br>
            <a:r>
              <a:rPr lang="en-CA" sz="1600"/>
              <a:t>(120 sec)</a:t>
            </a:r>
            <a:endParaRPr lang="fr-FR" sz="16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66800" y="818108"/>
            <a:ext cx="6172200" cy="646626"/>
          </a:xfrm>
          <a:prstGeom prst="rect">
            <a:avLst/>
          </a:prstGeom>
          <a:solidFill>
            <a:srgbClr val="5B1115"/>
          </a:solidFill>
          <a:ln w="9525">
            <a:noFill/>
            <a:miter lim="800000"/>
            <a:headEnd/>
            <a:tailEnd/>
          </a:ln>
        </p:spPr>
        <p:txBody>
          <a:bodyPr anchor="ctr"/>
          <a:lstStyle/>
          <a:p>
            <a:pPr algn="ctr" eaLnBrk="0" hangingPunct="0">
              <a:defRPr/>
            </a:pPr>
            <a:r>
              <a:rPr lang="en-CA" sz="2000" kern="0" cap="all" dirty="0">
                <a:solidFill>
                  <a:srgbClr val="DEE1BB"/>
                </a:solidFill>
                <a:latin typeface="+mj-lt"/>
                <a:ea typeface="+mj-ea"/>
                <a:cs typeface="+mj-cs"/>
              </a:rPr>
              <a:t>Des questions en </a:t>
            </a:r>
            <a:r>
              <a:rPr lang="en-CA" sz="2000" kern="0" cap="all" dirty="0" smtClean="0">
                <a:solidFill>
                  <a:srgbClr val="DEE1BB"/>
                </a:solidFill>
                <a:latin typeface="+mj-lt"/>
                <a:ea typeface="+mj-ea"/>
                <a:cs typeface="+mj-cs"/>
              </a:rPr>
              <a:t>suspend (Suite)</a:t>
            </a:r>
            <a:endParaRPr lang="fr-FR" sz="2000" kern="0" cap="all" dirty="0">
              <a:solidFill>
                <a:srgbClr val="DEE1BB"/>
              </a:solidFill>
              <a:latin typeface="+mj-lt"/>
              <a:ea typeface="+mj-ea"/>
              <a:cs typeface="+mj-cs"/>
            </a:endParaRPr>
          </a:p>
        </p:txBody>
      </p:sp>
      <p:sp>
        <p:nvSpPr>
          <p:cNvPr id="3" name="Espace réservé du contenu 2"/>
          <p:cNvSpPr txBox="1">
            <a:spLocks/>
          </p:cNvSpPr>
          <p:nvPr/>
        </p:nvSpPr>
        <p:spPr>
          <a:xfrm>
            <a:off x="900113" y="1730920"/>
            <a:ext cx="7329487" cy="4619083"/>
          </a:xfrm>
          <a:prstGeom prst="rect">
            <a:avLst/>
          </a:prstGeom>
        </p:spPr>
        <p:txBody>
          <a:bodyPr/>
          <a:lstStyle/>
          <a:p>
            <a:pPr marL="342900" indent="-342900">
              <a:spcBef>
                <a:spcPct val="20000"/>
              </a:spcBef>
              <a:buClr>
                <a:schemeClr val="hlink"/>
              </a:buClr>
              <a:buSzPct val="60000"/>
              <a:buFont typeface="Wingdings" pitchFamily="2" charset="2"/>
              <a:buChar char="n"/>
              <a:defRPr/>
            </a:pPr>
            <a:r>
              <a:rPr lang="fr-CA" sz="2000" kern="0" dirty="0" smtClean="0">
                <a:latin typeface="Times New Roman" pitchFamily="18" charset="0"/>
                <a:cs typeface="Times New Roman" pitchFamily="18" charset="0"/>
                <a:sym typeface="Wingdings" pitchFamily="2" charset="2"/>
              </a:rPr>
              <a:t>Quels </a:t>
            </a:r>
            <a:r>
              <a:rPr lang="fr-CA" sz="2000" kern="0" dirty="0">
                <a:latin typeface="Times New Roman" pitchFamily="18" charset="0"/>
                <a:cs typeface="Times New Roman" pitchFamily="18" charset="0"/>
                <a:sym typeface="Wingdings" pitchFamily="2" charset="2"/>
              </a:rPr>
              <a:t>sont les effets des symptômes </a:t>
            </a:r>
            <a:r>
              <a:rPr lang="fr-CA" sz="2000" u="sng" kern="0" dirty="0">
                <a:latin typeface="Times New Roman" pitchFamily="18" charset="0"/>
                <a:cs typeface="Times New Roman" pitchFamily="18" charset="0"/>
                <a:sym typeface="Wingdings" pitchFamily="2" charset="2"/>
              </a:rPr>
              <a:t>extrapyramidaux</a:t>
            </a:r>
            <a:r>
              <a:rPr lang="fr-CA" sz="2000" kern="0" dirty="0">
                <a:latin typeface="Times New Roman" pitchFamily="18" charset="0"/>
                <a:cs typeface="Times New Roman" pitchFamily="18" charset="0"/>
                <a:sym typeface="Wingdings" pitchFamily="2" charset="2"/>
              </a:rPr>
              <a:t> </a:t>
            </a:r>
            <a:r>
              <a:rPr lang="fr-CA" sz="2000" kern="0" dirty="0" smtClean="0">
                <a:latin typeface="Times New Roman" pitchFamily="18" charset="0"/>
                <a:cs typeface="Times New Roman" pitchFamily="18" charset="0"/>
                <a:sym typeface="Wingdings" pitchFamily="2" charset="2"/>
              </a:rPr>
              <a:t>induits par les</a:t>
            </a:r>
            <a:r>
              <a:rPr lang="fr-CA" sz="2000" kern="0" dirty="0" smtClean="0">
                <a:latin typeface="Times New Roman" pitchFamily="18" charset="0"/>
                <a:cs typeface="Times New Roman" pitchFamily="18" charset="0"/>
                <a:sym typeface="Wingdings" pitchFamily="2" charset="2"/>
              </a:rPr>
              <a:t> antipsychotiques ? (</a:t>
            </a:r>
            <a:r>
              <a:rPr lang="fr-CA" sz="2000" kern="0" dirty="0">
                <a:latin typeface="Times New Roman" pitchFamily="18" charset="0"/>
                <a:cs typeface="Times New Roman" pitchFamily="18" charset="0"/>
                <a:sym typeface="Wingdings" pitchFamily="2" charset="2"/>
              </a:rPr>
              <a:t>nous, pas </a:t>
            </a:r>
            <a:r>
              <a:rPr lang="fr-CA" sz="2000" kern="0" dirty="0" smtClean="0">
                <a:latin typeface="Times New Roman" pitchFamily="18" charset="0"/>
                <a:cs typeface="Times New Roman" pitchFamily="18" charset="0"/>
                <a:sym typeface="Wingdings" pitchFamily="2" charset="2"/>
              </a:rPr>
              <a:t>d’effet)</a:t>
            </a:r>
            <a:endParaRPr lang="fr-CA" sz="1200" kern="0" dirty="0">
              <a:latin typeface="Times New Roman" pitchFamily="18" charset="0"/>
              <a:cs typeface="Times New Roman" pitchFamily="18" charset="0"/>
              <a:sym typeface="Wingdings" pitchFamily="2" charset="2"/>
            </a:endParaRPr>
          </a:p>
          <a:p>
            <a:pPr marL="342900" indent="-342900">
              <a:spcBef>
                <a:spcPct val="20000"/>
              </a:spcBef>
              <a:buClr>
                <a:schemeClr val="hlink"/>
              </a:buClr>
              <a:buSzPct val="60000"/>
              <a:buFont typeface="Wingdings" pitchFamily="2" charset="2"/>
              <a:buChar char="n"/>
              <a:defRPr/>
            </a:pPr>
            <a:endParaRPr lang="fr-CA" sz="1200" kern="0" dirty="0">
              <a:latin typeface="Times New Roman" pitchFamily="18" charset="0"/>
              <a:cs typeface="Times New Roman" pitchFamily="18" charset="0"/>
              <a:sym typeface="Wingdings" pitchFamily="2" charset="2"/>
            </a:endParaRPr>
          </a:p>
          <a:p>
            <a:pPr marL="342900" indent="-342900">
              <a:spcBef>
                <a:spcPct val="20000"/>
              </a:spcBef>
              <a:buClr>
                <a:schemeClr val="hlink"/>
              </a:buClr>
              <a:buSzPct val="60000"/>
              <a:buFont typeface="Wingdings" pitchFamily="2" charset="2"/>
              <a:buChar char="n"/>
              <a:defRPr/>
            </a:pPr>
            <a:r>
              <a:rPr lang="fr-CA" sz="2000" kern="0" dirty="0" smtClean="0">
                <a:latin typeface="Times New Roman" pitchFamily="18" charset="0"/>
                <a:cs typeface="Times New Roman" pitchFamily="18" charset="0"/>
                <a:sym typeface="Wingdings" pitchFamily="2" charset="2"/>
              </a:rPr>
              <a:t>L’</a:t>
            </a:r>
            <a:r>
              <a:rPr lang="fr-CA" sz="2000" u="sng" kern="0" dirty="0" smtClean="0">
                <a:latin typeface="Times New Roman" pitchFamily="18" charset="0"/>
                <a:cs typeface="Times New Roman" pitchFamily="18" charset="0"/>
                <a:sym typeface="Wingdings" pitchFamily="2" charset="2"/>
              </a:rPr>
              <a:t>anxiété</a:t>
            </a:r>
            <a:r>
              <a:rPr lang="fr-CA" sz="2000" kern="0" dirty="0" smtClean="0">
                <a:latin typeface="Times New Roman" pitchFamily="18" charset="0"/>
                <a:cs typeface="Times New Roman" pitchFamily="18" charset="0"/>
                <a:sym typeface="Wingdings" pitchFamily="2" charset="2"/>
              </a:rPr>
              <a:t> est rarement mesurée…</a:t>
            </a:r>
            <a:endParaRPr lang="fr-CA" sz="2000" kern="0" dirty="0" smtClean="0">
              <a:latin typeface="Times New Roman" pitchFamily="18" charset="0"/>
              <a:cs typeface="Times New Roman" pitchFamily="18" charset="0"/>
              <a:sym typeface="Wingdings" pitchFamily="2" charset="2"/>
            </a:endParaRPr>
          </a:p>
          <a:p>
            <a:pPr marL="342900" indent="-342900">
              <a:spcBef>
                <a:spcPct val="20000"/>
              </a:spcBef>
              <a:buClr>
                <a:schemeClr val="hlink"/>
              </a:buClr>
              <a:buSzPct val="60000"/>
              <a:buFont typeface="Wingdings" pitchFamily="2" charset="2"/>
              <a:buChar char="n"/>
              <a:defRPr/>
            </a:pPr>
            <a:endParaRPr lang="fr-CA" sz="1200" kern="0" dirty="0" smtClean="0">
              <a:latin typeface="Times New Roman" pitchFamily="18" charset="0"/>
              <a:cs typeface="Times New Roman" pitchFamily="18" charset="0"/>
              <a:sym typeface="Wingdings" pitchFamily="2" charset="2"/>
            </a:endParaRPr>
          </a:p>
          <a:p>
            <a:pPr marL="342900" indent="-342900">
              <a:spcBef>
                <a:spcPct val="20000"/>
              </a:spcBef>
              <a:buClr>
                <a:schemeClr val="hlink"/>
              </a:buClr>
              <a:buSzPct val="60000"/>
              <a:buFont typeface="Wingdings" pitchFamily="2" charset="2"/>
              <a:buChar char="n"/>
              <a:defRPr/>
            </a:pPr>
            <a:r>
              <a:rPr lang="fr-CA" sz="2000" kern="0" dirty="0" smtClean="0">
                <a:latin typeface="Times New Roman" pitchFamily="18" charset="0"/>
                <a:cs typeface="Times New Roman" pitchFamily="18" charset="0"/>
                <a:sym typeface="Wingdings" pitchFamily="2" charset="2"/>
              </a:rPr>
              <a:t>Un </a:t>
            </a:r>
            <a:r>
              <a:rPr lang="fr-CA" sz="2000" kern="0" dirty="0">
                <a:latin typeface="Times New Roman" pitchFamily="18" charset="0"/>
                <a:cs typeface="Times New Roman" pitchFamily="18" charset="0"/>
                <a:sym typeface="Wingdings" pitchFamily="2" charset="2"/>
              </a:rPr>
              <a:t>problème de </a:t>
            </a:r>
            <a:r>
              <a:rPr lang="fr-CA" sz="2000" u="sng" kern="0" dirty="0">
                <a:latin typeface="Times New Roman" pitchFamily="18" charset="0"/>
                <a:cs typeface="Times New Roman" pitchFamily="18" charset="0"/>
                <a:sym typeface="Wingdings" pitchFamily="2" charset="2"/>
              </a:rPr>
              <a:t>sélection</a:t>
            </a:r>
            <a:r>
              <a:rPr lang="fr-CA" sz="2000" kern="0" dirty="0">
                <a:latin typeface="Times New Roman" pitchFamily="18" charset="0"/>
                <a:cs typeface="Times New Roman" pitchFamily="18" charset="0"/>
                <a:sym typeface="Wingdings" pitchFamily="2" charset="2"/>
              </a:rPr>
              <a:t> ?</a:t>
            </a:r>
          </a:p>
          <a:p>
            <a:pPr marL="800100" lvl="1" indent="-342900">
              <a:spcBef>
                <a:spcPct val="20000"/>
              </a:spcBef>
              <a:buClr>
                <a:schemeClr val="hlink"/>
              </a:buClr>
              <a:buSzPct val="60000"/>
              <a:buFont typeface="Courier New" pitchFamily="49" charset="0"/>
              <a:buChar char="o"/>
              <a:defRPr/>
            </a:pPr>
            <a:r>
              <a:rPr lang="fr-CA" sz="2000" kern="0" dirty="0">
                <a:latin typeface="Times New Roman" pitchFamily="18" charset="0"/>
                <a:cs typeface="Times New Roman" pitchFamily="18" charset="0"/>
                <a:sym typeface="Wingdings" pitchFamily="2" charset="2"/>
              </a:rPr>
              <a:t>Critères d’exclusions habituels: Toxicomanie </a:t>
            </a:r>
            <a:r>
              <a:rPr lang="fr-CA" sz="2000" kern="0" dirty="0" smtClean="0">
                <a:latin typeface="Times New Roman" pitchFamily="18" charset="0"/>
                <a:cs typeface="Times New Roman" pitchFamily="18" charset="0"/>
                <a:sym typeface="Wingdings" pitchFamily="2" charset="2"/>
              </a:rPr>
              <a:t>active, douleur chronique </a:t>
            </a:r>
            <a:r>
              <a:rPr lang="fr-CA" sz="2000" kern="0" dirty="0">
                <a:latin typeface="Times New Roman" pitchFamily="18" charset="0"/>
                <a:cs typeface="Times New Roman" pitchFamily="18" charset="0"/>
                <a:sym typeface="Wingdings" pitchFamily="2" charset="2"/>
              </a:rPr>
              <a:t>&amp; trouble neurologique</a:t>
            </a:r>
          </a:p>
          <a:p>
            <a:pPr marL="800100" lvl="1" indent="-342900">
              <a:spcBef>
                <a:spcPct val="20000"/>
              </a:spcBef>
              <a:buClr>
                <a:schemeClr val="hlink"/>
              </a:buClr>
              <a:buSzPct val="60000"/>
              <a:buFont typeface="Courier New" pitchFamily="49" charset="0"/>
              <a:buChar char="o"/>
              <a:defRPr/>
            </a:pPr>
            <a:r>
              <a:rPr lang="fr-CA" sz="2000" kern="0" dirty="0">
                <a:latin typeface="Times New Roman" pitchFamily="18" charset="0"/>
                <a:cs typeface="Times New Roman" pitchFamily="18" charset="0"/>
                <a:sym typeface="Wingdings" pitchFamily="2" charset="2"/>
              </a:rPr>
              <a:t>Quelle est l’influence des comportements d’</a:t>
            </a:r>
            <a:r>
              <a:rPr lang="fr-CA" sz="2000" u="sng" kern="0" dirty="0">
                <a:latin typeface="Times New Roman" pitchFamily="18" charset="0"/>
                <a:cs typeface="Times New Roman" pitchFamily="18" charset="0"/>
                <a:sym typeface="Wingdings" pitchFamily="2" charset="2"/>
              </a:rPr>
              <a:t>auto-agressifs</a:t>
            </a:r>
            <a:r>
              <a:rPr lang="fr-CA" sz="2000" kern="0" dirty="0">
                <a:latin typeface="Times New Roman" pitchFamily="18" charset="0"/>
                <a:cs typeface="Times New Roman" pitchFamily="18" charset="0"/>
                <a:sym typeface="Wingdings" pitchFamily="2" charset="2"/>
              </a:rPr>
              <a:t>…</a:t>
            </a:r>
          </a:p>
          <a:p>
            <a:pPr marL="342900" indent="-342900">
              <a:spcBef>
                <a:spcPct val="20000"/>
              </a:spcBef>
              <a:buClr>
                <a:schemeClr val="hlink"/>
              </a:buClr>
              <a:buSzPct val="60000"/>
              <a:buFont typeface="Wingdings" pitchFamily="2" charset="2"/>
              <a:buChar char="n"/>
              <a:defRPr/>
            </a:pPr>
            <a:endParaRPr lang="fr-CA" sz="1200" kern="0" dirty="0">
              <a:latin typeface="Times New Roman" pitchFamily="18" charset="0"/>
              <a:cs typeface="Times New Roman" pitchFamily="18" charset="0"/>
              <a:sym typeface="Wingdings" pitchFamily="2" charset="2"/>
            </a:endParaRPr>
          </a:p>
          <a:p>
            <a:pPr marL="342900" indent="-342900">
              <a:spcBef>
                <a:spcPct val="20000"/>
              </a:spcBef>
              <a:buClr>
                <a:schemeClr val="hlink"/>
              </a:buClr>
              <a:buSzPct val="60000"/>
              <a:buFont typeface="Wingdings" pitchFamily="2" charset="2"/>
              <a:buChar char="n"/>
              <a:defRPr/>
            </a:pPr>
            <a:r>
              <a:rPr lang="fr-CA" sz="2000" kern="0" dirty="0">
                <a:latin typeface="Times New Roman" pitchFamily="18" charset="0"/>
                <a:cs typeface="Times New Roman" pitchFamily="18" charset="0"/>
                <a:sym typeface="Wingdings" pitchFamily="2" charset="2"/>
              </a:rPr>
              <a:t>Quels sont les </a:t>
            </a:r>
            <a:r>
              <a:rPr lang="fr-CA" sz="2000" u="sng" kern="0" dirty="0">
                <a:latin typeface="Times New Roman" pitchFamily="18" charset="0"/>
                <a:cs typeface="Times New Roman" pitchFamily="18" charset="0"/>
                <a:sym typeface="Wingdings" pitchFamily="2" charset="2"/>
              </a:rPr>
              <a:t>impacts fonctionnels </a:t>
            </a:r>
            <a:r>
              <a:rPr lang="fr-CA" sz="2000" kern="0" dirty="0">
                <a:latin typeface="Times New Roman" pitchFamily="18" charset="0"/>
                <a:cs typeface="Times New Roman" pitchFamily="18" charset="0"/>
                <a:sym typeface="Wingdings" pitchFamily="2" charset="2"/>
              </a:rPr>
              <a:t>de l’hypo-algésie mesurée en contexte expérimental ?</a:t>
            </a:r>
          </a:p>
          <a:p>
            <a:pPr marL="342900" indent="-342900">
              <a:spcBef>
                <a:spcPct val="20000"/>
              </a:spcBef>
              <a:buClr>
                <a:schemeClr val="hlink"/>
              </a:buClr>
              <a:buSzPct val="60000"/>
              <a:buFont typeface="Wingdings" pitchFamily="2" charset="2"/>
              <a:buChar char="n"/>
              <a:defRPr/>
            </a:pPr>
            <a:endParaRPr lang="fr-CA" sz="1200" kern="0" dirty="0">
              <a:latin typeface="Times New Roman" pitchFamily="18" charset="0"/>
              <a:cs typeface="Times New Roman" pitchFamily="18" charset="0"/>
              <a:sym typeface="Wingdings" pitchFamily="2" charset="2"/>
            </a:endParaRPr>
          </a:p>
          <a:p>
            <a:pPr marL="342900" indent="-342900">
              <a:spcBef>
                <a:spcPct val="20000"/>
              </a:spcBef>
              <a:buClr>
                <a:schemeClr val="hlink"/>
              </a:buClr>
              <a:buSzPct val="60000"/>
              <a:buFont typeface="Wingdings" pitchFamily="2" charset="2"/>
              <a:buChar char="n"/>
              <a:defRPr/>
            </a:pPr>
            <a:r>
              <a:rPr lang="fr-CA" sz="2000" kern="0" dirty="0">
                <a:latin typeface="Times New Roman" pitchFamily="18" charset="0"/>
                <a:cs typeface="Times New Roman" pitchFamily="18" charset="0"/>
                <a:sym typeface="Wingdings" pitchFamily="2" charset="2"/>
              </a:rPr>
              <a:t>UNE seule étude en </a:t>
            </a:r>
            <a:r>
              <a:rPr lang="fr-CA" sz="2000" u="sng" kern="0" dirty="0" err="1">
                <a:latin typeface="Times New Roman" pitchFamily="18" charset="0"/>
                <a:cs typeface="Times New Roman" pitchFamily="18" charset="0"/>
                <a:sym typeface="Wingdings" pitchFamily="2" charset="2"/>
              </a:rPr>
              <a:t>IRMf</a:t>
            </a:r>
            <a:r>
              <a:rPr lang="fr-CA" sz="2000" kern="0" dirty="0" smtClean="0">
                <a:latin typeface="Times New Roman" pitchFamily="18" charset="0"/>
                <a:cs typeface="Times New Roman" pitchFamily="18" charset="0"/>
                <a:sym typeface="Wingdings" pitchFamily="2" charset="2"/>
              </a:rPr>
              <a:t>…</a:t>
            </a:r>
            <a:endParaRPr lang="fr-CA" sz="1200" kern="0" dirty="0">
              <a:latin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21266" y="812800"/>
            <a:ext cx="6773336" cy="626537"/>
          </a:xfrm>
          <a:prstGeom prst="rect">
            <a:avLst/>
          </a:prstGeom>
          <a:solidFill>
            <a:srgbClr val="5B1115"/>
          </a:solidFill>
          <a:ln w="9525">
            <a:noFill/>
            <a:miter lim="800000"/>
            <a:headEnd/>
            <a:tailEnd/>
          </a:ln>
        </p:spPr>
        <p:txBody>
          <a:bodyPr anchor="ctr"/>
          <a:lstStyle/>
          <a:p>
            <a:pPr algn="ctr" eaLnBrk="0" hangingPunct="0">
              <a:defRPr/>
            </a:pPr>
            <a:r>
              <a:rPr lang="en-CA" sz="2000" kern="0" cap="all" dirty="0">
                <a:solidFill>
                  <a:srgbClr val="DEE1BB"/>
                </a:solidFill>
                <a:latin typeface="+mj-lt"/>
                <a:ea typeface="+mj-ea"/>
                <a:cs typeface="+mj-cs"/>
              </a:rPr>
              <a:t>Un  </a:t>
            </a:r>
            <a:r>
              <a:rPr lang="en-CA" sz="2000" kern="0" cap="all" dirty="0" err="1">
                <a:solidFill>
                  <a:srgbClr val="DEE1BB"/>
                </a:solidFill>
                <a:latin typeface="+mj-lt"/>
                <a:ea typeface="+mj-ea"/>
                <a:cs typeface="+mj-cs"/>
              </a:rPr>
              <a:t>morcellement</a:t>
            </a:r>
            <a:r>
              <a:rPr lang="en-CA" sz="2000" kern="0" cap="all" dirty="0">
                <a:solidFill>
                  <a:srgbClr val="DEE1BB"/>
                </a:solidFill>
                <a:latin typeface="+mj-lt"/>
                <a:ea typeface="+mj-ea"/>
                <a:cs typeface="+mj-cs"/>
              </a:rPr>
              <a:t> de </a:t>
            </a:r>
            <a:r>
              <a:rPr lang="en-CA" sz="2000" kern="0" cap="all" dirty="0" err="1">
                <a:solidFill>
                  <a:srgbClr val="DEE1BB"/>
                </a:solidFill>
                <a:latin typeface="+mj-lt"/>
                <a:ea typeface="+mj-ea"/>
                <a:cs typeface="+mj-cs"/>
              </a:rPr>
              <a:t>l’expérience</a:t>
            </a:r>
            <a:r>
              <a:rPr lang="en-CA" sz="2000" kern="0" cap="all" dirty="0">
                <a:solidFill>
                  <a:srgbClr val="DEE1BB"/>
                </a:solidFill>
                <a:latin typeface="+mj-lt"/>
                <a:ea typeface="+mj-ea"/>
                <a:cs typeface="+mj-cs"/>
              </a:rPr>
              <a:t> de la </a:t>
            </a:r>
            <a:r>
              <a:rPr lang="en-CA" sz="2000" kern="0" cap="all" dirty="0" err="1">
                <a:solidFill>
                  <a:srgbClr val="DEE1BB"/>
                </a:solidFill>
                <a:latin typeface="+mj-lt"/>
                <a:ea typeface="+mj-ea"/>
                <a:cs typeface="+mj-cs"/>
              </a:rPr>
              <a:t>douleur</a:t>
            </a:r>
            <a:r>
              <a:rPr lang="en-CA" sz="2000" kern="0" cap="all" dirty="0">
                <a:solidFill>
                  <a:srgbClr val="DEE1BB"/>
                </a:solidFill>
                <a:latin typeface="+mj-lt"/>
                <a:ea typeface="+mj-ea"/>
                <a:cs typeface="+mj-cs"/>
              </a:rPr>
              <a:t> ?</a:t>
            </a:r>
            <a:endParaRPr lang="fr-FR" sz="2000" kern="0" cap="all" dirty="0">
              <a:solidFill>
                <a:srgbClr val="DEE1BB"/>
              </a:solidFill>
              <a:latin typeface="+mj-lt"/>
              <a:ea typeface="+mj-ea"/>
              <a:cs typeface="+mj-cs"/>
            </a:endParaRPr>
          </a:p>
        </p:txBody>
      </p:sp>
      <p:sp>
        <p:nvSpPr>
          <p:cNvPr id="3" name="Rectangle 3"/>
          <p:cNvSpPr txBox="1">
            <a:spLocks noChangeArrowheads="1"/>
          </p:cNvSpPr>
          <p:nvPr/>
        </p:nvSpPr>
        <p:spPr bwMode="auto">
          <a:xfrm>
            <a:off x="755650" y="1619261"/>
            <a:ext cx="7561263" cy="1801813"/>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fr-FR" sz="2000" kern="0" dirty="0">
                <a:latin typeface="Times New Roman" pitchFamily="18" charset="0"/>
                <a:ea typeface="+mn-ea"/>
                <a:cs typeface="Times New Roman" pitchFamily="18" charset="0"/>
              </a:rPr>
              <a:t>Sujets sains </a:t>
            </a:r>
            <a:r>
              <a:rPr lang="fr-FR" sz="2000" kern="0" dirty="0">
                <a:latin typeface="Times New Roman" pitchFamily="18" charset="0"/>
                <a:ea typeface="+mn-ea"/>
                <a:cs typeface="Times New Roman" pitchFamily="18" charset="0"/>
                <a:sym typeface="Wingdings" pitchFamily="2" charset="2"/>
              </a:rPr>
              <a:t></a:t>
            </a:r>
            <a:r>
              <a:rPr lang="fr-FR" sz="2000" kern="0" dirty="0">
                <a:latin typeface="Times New Roman" pitchFamily="18" charset="0"/>
                <a:ea typeface="+mn-ea"/>
                <a:cs typeface="Times New Roman" pitchFamily="18" charset="0"/>
              </a:rPr>
              <a:t> corrélations positives entre:</a:t>
            </a:r>
          </a:p>
          <a:p>
            <a:pPr marL="800100" lvl="1" indent="-342900" eaLnBrk="0" hangingPunct="0">
              <a:lnSpc>
                <a:spcPct val="90000"/>
              </a:lnSpc>
              <a:spcBef>
                <a:spcPct val="20000"/>
              </a:spcBef>
              <a:buFont typeface="Courier New" pitchFamily="49" charset="0"/>
              <a:buChar char="o"/>
              <a:defRPr/>
            </a:pPr>
            <a:endParaRPr lang="fr-FR" sz="1000" kern="0" dirty="0">
              <a:latin typeface="Times New Roman" pitchFamily="18" charset="0"/>
              <a:ea typeface="+mn-ea"/>
              <a:cs typeface="Times New Roman" pitchFamily="18" charset="0"/>
            </a:endParaRPr>
          </a:p>
          <a:p>
            <a:pPr marL="800100" lvl="1" indent="-342900" eaLnBrk="0" hangingPunct="0">
              <a:lnSpc>
                <a:spcPct val="90000"/>
              </a:lnSpc>
              <a:spcBef>
                <a:spcPct val="20000"/>
              </a:spcBef>
              <a:buFont typeface="Courier New" pitchFamily="49" charset="0"/>
              <a:buChar char="o"/>
              <a:defRPr/>
            </a:pPr>
            <a:r>
              <a:rPr lang="fr-FR" sz="2000" kern="0" dirty="0">
                <a:latin typeface="Times New Roman" pitchFamily="18" charset="0"/>
                <a:ea typeface="+mn-ea"/>
                <a:cs typeface="Times New Roman" pitchFamily="18" charset="0"/>
              </a:rPr>
              <a:t>Seuil de douleur subjective, seuil du réflexe</a:t>
            </a:r>
          </a:p>
          <a:p>
            <a:pPr marL="800100" lvl="1" indent="-342900" eaLnBrk="0" hangingPunct="0">
              <a:lnSpc>
                <a:spcPct val="90000"/>
              </a:lnSpc>
              <a:spcBef>
                <a:spcPct val="20000"/>
              </a:spcBef>
              <a:buFont typeface="Courier New" pitchFamily="49" charset="0"/>
              <a:buChar char="o"/>
              <a:defRPr/>
            </a:pPr>
            <a:r>
              <a:rPr lang="fr-FR" sz="2000" kern="0" dirty="0">
                <a:latin typeface="Times New Roman" pitchFamily="18" charset="0"/>
                <a:ea typeface="+mn-ea"/>
                <a:cs typeface="Times New Roman" pitchFamily="18" charset="0"/>
              </a:rPr>
              <a:t>Douleur subjective et amplitude du réflexe (7 sec)</a:t>
            </a:r>
          </a:p>
          <a:p>
            <a:pPr marL="800100" lvl="1" indent="-342900" eaLnBrk="0" hangingPunct="0">
              <a:lnSpc>
                <a:spcPct val="90000"/>
              </a:lnSpc>
              <a:spcBef>
                <a:spcPct val="20000"/>
              </a:spcBef>
              <a:buFont typeface="Courier New" pitchFamily="49" charset="0"/>
              <a:buChar char="o"/>
              <a:defRPr/>
            </a:pPr>
            <a:r>
              <a:rPr lang="fr-FR" sz="2000" kern="0" dirty="0">
                <a:latin typeface="Times New Roman" pitchFamily="18" charset="0"/>
                <a:ea typeface="+mn-ea"/>
                <a:cs typeface="Times New Roman" pitchFamily="18" charset="0"/>
              </a:rPr>
              <a:t>Douleur subjective et amplitude du réflexe (1 sec)</a:t>
            </a:r>
          </a:p>
          <a:p>
            <a:pPr marL="342900" indent="-342900" eaLnBrk="0" hangingPunct="0">
              <a:lnSpc>
                <a:spcPct val="90000"/>
              </a:lnSpc>
              <a:spcBef>
                <a:spcPct val="20000"/>
              </a:spcBef>
              <a:buFontTx/>
              <a:buChar char="•"/>
              <a:defRPr/>
            </a:pPr>
            <a:endParaRPr lang="fr-FR" sz="1200" kern="0" dirty="0">
              <a:latin typeface="Times New Roman" pitchFamily="18" charset="0"/>
              <a:ea typeface="+mn-ea"/>
              <a:cs typeface="Times New Roman" pitchFamily="18" charset="0"/>
            </a:endParaRPr>
          </a:p>
        </p:txBody>
      </p:sp>
      <p:sp>
        <p:nvSpPr>
          <p:cNvPr id="4" name="Rectangle 3"/>
          <p:cNvSpPr txBox="1">
            <a:spLocks noChangeArrowheads="1"/>
          </p:cNvSpPr>
          <p:nvPr/>
        </p:nvSpPr>
        <p:spPr bwMode="auto">
          <a:xfrm>
            <a:off x="755650" y="3385618"/>
            <a:ext cx="7632700" cy="187325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fr-FR" sz="2000" kern="0" dirty="0">
                <a:latin typeface="Times New Roman" pitchFamily="18" charset="0"/>
                <a:ea typeface="+mn-ea"/>
                <a:cs typeface="Times New Roman" pitchFamily="18" charset="0"/>
              </a:rPr>
              <a:t>Dans la schizophrénie ? Pas de corrélation…</a:t>
            </a:r>
          </a:p>
          <a:p>
            <a:pPr marL="342900" indent="-342900" eaLnBrk="0" hangingPunct="0">
              <a:lnSpc>
                <a:spcPct val="90000"/>
              </a:lnSpc>
              <a:spcBef>
                <a:spcPct val="20000"/>
              </a:spcBef>
              <a:buFontTx/>
              <a:buChar char="•"/>
              <a:defRPr/>
            </a:pPr>
            <a:endParaRPr lang="fr-FR" sz="1200" kern="0" dirty="0">
              <a:latin typeface="Times New Roman" pitchFamily="18" charset="0"/>
              <a:ea typeface="+mn-ea"/>
              <a:cs typeface="Times New Roman" pitchFamily="18" charset="0"/>
            </a:endParaRPr>
          </a:p>
          <a:p>
            <a:pPr marL="342900" indent="-342900" eaLnBrk="0" hangingPunct="0">
              <a:lnSpc>
                <a:spcPct val="90000"/>
              </a:lnSpc>
              <a:spcBef>
                <a:spcPct val="20000"/>
              </a:spcBef>
              <a:buFontTx/>
              <a:buChar char="•"/>
              <a:defRPr/>
            </a:pPr>
            <a:r>
              <a:rPr lang="fr-FR" sz="2000" kern="0" dirty="0">
                <a:latin typeface="Times New Roman" pitchFamily="18" charset="0"/>
                <a:ea typeface="+mn-ea"/>
                <a:cs typeface="Times New Roman" pitchFamily="18" charset="0"/>
              </a:rPr>
              <a:t>Observations qualitatives</a:t>
            </a:r>
          </a:p>
          <a:p>
            <a:pPr marL="800100" lvl="1" indent="-342900" eaLnBrk="0" hangingPunct="0">
              <a:lnSpc>
                <a:spcPct val="90000"/>
              </a:lnSpc>
              <a:spcBef>
                <a:spcPct val="20000"/>
              </a:spcBef>
              <a:buFontTx/>
              <a:buChar char="•"/>
              <a:defRPr/>
            </a:pPr>
            <a:r>
              <a:rPr lang="fr-FR" sz="2000" kern="0" dirty="0">
                <a:latin typeface="Times New Roman" pitchFamily="18" charset="0"/>
                <a:ea typeface="+mn-ea"/>
                <a:cs typeface="Times New Roman" pitchFamily="18" charset="0"/>
              </a:rPr>
              <a:t>Découplage entre la douleur subjective et l’expression faciale dans la schizophrénie</a:t>
            </a:r>
          </a:p>
          <a:p>
            <a:pPr marL="342900" indent="-342900" eaLnBrk="0" hangingPunct="0">
              <a:lnSpc>
                <a:spcPct val="90000"/>
              </a:lnSpc>
              <a:spcBef>
                <a:spcPct val="20000"/>
              </a:spcBef>
              <a:buFontTx/>
              <a:buChar char="•"/>
              <a:defRPr/>
            </a:pPr>
            <a:endParaRPr lang="fr-FR" sz="2000" kern="0" dirty="0">
              <a:latin typeface="+mn-lt"/>
              <a:ea typeface="+mn-ea"/>
              <a:cs typeface="+mn-cs"/>
            </a:endParaRPr>
          </a:p>
        </p:txBody>
      </p:sp>
      <p:pic>
        <p:nvPicPr>
          <p:cNvPr id="5" name="Picture 2" descr="E:\march-2012\a_stoic_woman_pe0057109.jpg"/>
          <p:cNvPicPr>
            <a:picLocks noChangeAspect="1" noChangeArrowheads="1"/>
          </p:cNvPicPr>
          <p:nvPr/>
        </p:nvPicPr>
        <p:blipFill>
          <a:blip r:embed="rId2" cstate="print"/>
          <a:srcRect/>
          <a:stretch>
            <a:fillRect/>
          </a:stretch>
        </p:blipFill>
        <p:spPr bwMode="auto">
          <a:xfrm>
            <a:off x="1325563" y="5186367"/>
            <a:ext cx="1184275" cy="1512887"/>
          </a:xfrm>
          <a:prstGeom prst="rect">
            <a:avLst/>
          </a:prstGeom>
          <a:noFill/>
          <a:ln w="9525">
            <a:noFill/>
            <a:miter lim="800000"/>
            <a:headEnd/>
            <a:tailEnd/>
          </a:ln>
        </p:spPr>
      </p:pic>
      <p:pic>
        <p:nvPicPr>
          <p:cNvPr id="6" name="Picture 3" descr="E:\march-2012\3153643_f260.jpg"/>
          <p:cNvPicPr>
            <a:picLocks noChangeAspect="1" noChangeArrowheads="1"/>
          </p:cNvPicPr>
          <p:nvPr/>
        </p:nvPicPr>
        <p:blipFill>
          <a:blip r:embed="rId3" cstate="print"/>
          <a:srcRect/>
          <a:stretch>
            <a:fillRect/>
          </a:stretch>
        </p:blipFill>
        <p:spPr bwMode="auto">
          <a:xfrm>
            <a:off x="5133975" y="5259392"/>
            <a:ext cx="1238250" cy="1238250"/>
          </a:xfrm>
          <a:prstGeom prst="rect">
            <a:avLst/>
          </a:prstGeom>
          <a:noFill/>
          <a:ln w="9525">
            <a:noFill/>
            <a:miter lim="800000"/>
            <a:headEnd/>
            <a:tailEnd/>
          </a:ln>
        </p:spPr>
      </p:pic>
      <p:sp>
        <p:nvSpPr>
          <p:cNvPr id="7" name="Rectangle à coins arrondis 7"/>
          <p:cNvSpPr>
            <a:spLocks noChangeArrowheads="1"/>
          </p:cNvSpPr>
          <p:nvPr/>
        </p:nvSpPr>
        <p:spPr bwMode="auto">
          <a:xfrm>
            <a:off x="2627313" y="5114929"/>
            <a:ext cx="1584325" cy="863600"/>
          </a:xfrm>
          <a:prstGeom prst="roundRect">
            <a:avLst>
              <a:gd name="adj" fmla="val 16667"/>
            </a:avLst>
          </a:prstGeom>
          <a:noFill/>
          <a:ln w="9525" algn="ctr">
            <a:solidFill>
              <a:schemeClr val="tx1"/>
            </a:solidFill>
            <a:round/>
            <a:headEnd/>
            <a:tailEnd/>
          </a:ln>
        </p:spPr>
        <p:txBody>
          <a:bodyPr/>
          <a:lstStyle/>
          <a:p>
            <a:pPr eaLnBrk="0" hangingPunct="0"/>
            <a:endParaRPr lang="fr-CA"/>
          </a:p>
        </p:txBody>
      </p:sp>
      <p:sp>
        <p:nvSpPr>
          <p:cNvPr id="8" name="Rectangle à coins arrondis 8"/>
          <p:cNvSpPr>
            <a:spLocks noChangeArrowheads="1"/>
          </p:cNvSpPr>
          <p:nvPr/>
        </p:nvSpPr>
        <p:spPr bwMode="auto">
          <a:xfrm>
            <a:off x="6465888" y="5114929"/>
            <a:ext cx="1274762" cy="936625"/>
          </a:xfrm>
          <a:prstGeom prst="roundRect">
            <a:avLst>
              <a:gd name="adj" fmla="val 16667"/>
            </a:avLst>
          </a:prstGeom>
          <a:noFill/>
          <a:ln w="9525" algn="ctr">
            <a:solidFill>
              <a:schemeClr val="tx1"/>
            </a:solidFill>
            <a:round/>
            <a:headEnd/>
            <a:tailEnd/>
          </a:ln>
        </p:spPr>
        <p:txBody>
          <a:bodyPr/>
          <a:lstStyle/>
          <a:p>
            <a:pPr eaLnBrk="0" hangingPunct="0"/>
            <a:endParaRPr lang="fr-CA"/>
          </a:p>
        </p:txBody>
      </p:sp>
      <p:sp>
        <p:nvSpPr>
          <p:cNvPr id="9" name="Rectangle 3"/>
          <p:cNvSpPr txBox="1">
            <a:spLocks noChangeArrowheads="1"/>
          </p:cNvSpPr>
          <p:nvPr/>
        </p:nvSpPr>
        <p:spPr bwMode="auto">
          <a:xfrm>
            <a:off x="2555875" y="5259392"/>
            <a:ext cx="1655763" cy="647700"/>
          </a:xfrm>
          <a:prstGeom prst="rect">
            <a:avLst/>
          </a:prstGeom>
          <a:noFill/>
          <a:ln w="9525">
            <a:noFill/>
            <a:miter lim="800000"/>
            <a:headEnd/>
            <a:tailEnd/>
          </a:ln>
        </p:spPr>
        <p:txBody>
          <a:bodyPr/>
          <a:lstStyle/>
          <a:p>
            <a:pPr marL="342900" indent="-342900" algn="ctr" eaLnBrk="0" hangingPunct="0">
              <a:lnSpc>
                <a:spcPct val="90000"/>
              </a:lnSpc>
              <a:spcBef>
                <a:spcPct val="20000"/>
              </a:spcBef>
              <a:defRPr/>
            </a:pPr>
            <a:r>
              <a:rPr lang="fr-FR" sz="1600" kern="0" dirty="0">
                <a:latin typeface="+mn-lt"/>
                <a:ea typeface="+mn-ea"/>
                <a:cs typeface="+mn-cs"/>
              </a:rPr>
              <a:t>ma douleur </a:t>
            </a:r>
          </a:p>
          <a:p>
            <a:pPr marL="342900" indent="-342900" algn="ctr" eaLnBrk="0" hangingPunct="0">
              <a:lnSpc>
                <a:spcPct val="90000"/>
              </a:lnSpc>
              <a:spcBef>
                <a:spcPct val="20000"/>
              </a:spcBef>
              <a:defRPr/>
            </a:pPr>
            <a:r>
              <a:rPr lang="fr-FR" sz="1600" kern="0" dirty="0">
                <a:latin typeface="+mn-lt"/>
                <a:ea typeface="+mn-ea"/>
                <a:cs typeface="+mn-cs"/>
              </a:rPr>
              <a:t>est atroce…</a:t>
            </a:r>
          </a:p>
        </p:txBody>
      </p:sp>
      <p:sp>
        <p:nvSpPr>
          <p:cNvPr id="10" name="Rectangle 3"/>
          <p:cNvSpPr txBox="1">
            <a:spLocks noChangeArrowheads="1"/>
          </p:cNvSpPr>
          <p:nvPr/>
        </p:nvSpPr>
        <p:spPr bwMode="auto">
          <a:xfrm>
            <a:off x="6300788" y="5259392"/>
            <a:ext cx="1655762" cy="647700"/>
          </a:xfrm>
          <a:prstGeom prst="rect">
            <a:avLst/>
          </a:prstGeom>
          <a:noFill/>
          <a:ln w="9525">
            <a:noFill/>
            <a:miter lim="800000"/>
            <a:headEnd/>
            <a:tailEnd/>
          </a:ln>
        </p:spPr>
        <p:txBody>
          <a:bodyPr/>
          <a:lstStyle/>
          <a:p>
            <a:pPr marL="342900" indent="-342900" algn="ctr" eaLnBrk="0" hangingPunct="0">
              <a:lnSpc>
                <a:spcPct val="90000"/>
              </a:lnSpc>
              <a:spcBef>
                <a:spcPct val="20000"/>
              </a:spcBef>
              <a:defRPr/>
            </a:pPr>
            <a:r>
              <a:rPr lang="fr-FR" sz="1600" kern="0" dirty="0">
                <a:latin typeface="+mn-lt"/>
                <a:ea typeface="+mn-ea"/>
                <a:cs typeface="+mn-cs"/>
              </a:rPr>
              <a:t>j’ai pas mal</a:t>
            </a:r>
          </a:p>
        </p:txBody>
      </p:sp>
      <p:cxnSp>
        <p:nvCxnSpPr>
          <p:cNvPr id="11" name="Connecteur droit 12"/>
          <p:cNvCxnSpPr>
            <a:cxnSpLocks noChangeShapeType="1"/>
            <a:stCxn id="4" idx="2"/>
          </p:cNvCxnSpPr>
          <p:nvPr/>
        </p:nvCxnSpPr>
        <p:spPr bwMode="auto">
          <a:xfrm>
            <a:off x="4572000" y="5258868"/>
            <a:ext cx="0" cy="1511300"/>
          </a:xfrm>
          <a:prstGeom prst="line">
            <a:avLst/>
          </a:prstGeom>
          <a:noFill/>
          <a:ln w="19050" algn="ctr">
            <a:solidFill>
              <a:schemeClr val="tx1"/>
            </a:solidFill>
            <a:round/>
            <a:headEnd/>
            <a:tailEnd/>
          </a:ln>
        </p:spPr>
      </p:cxnSp>
      <p:pic>
        <p:nvPicPr>
          <p:cNvPr id="12" name="Picture 3"/>
          <p:cNvPicPr>
            <a:picLocks noChangeAspect="1"/>
          </p:cNvPicPr>
          <p:nvPr/>
        </p:nvPicPr>
        <p:blipFill>
          <a:blip r:embed="rId4" cstate="print"/>
          <a:srcRect l="56717" t="5373" r="4926" b="2687"/>
          <a:stretch>
            <a:fillRect/>
          </a:stretch>
        </p:blipFill>
        <p:spPr bwMode="auto">
          <a:xfrm>
            <a:off x="7474179" y="1471615"/>
            <a:ext cx="1551283" cy="278712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9467" y="1426108"/>
            <a:ext cx="8509000" cy="5152492"/>
          </a:xfrm>
          <a:prstGeom prst="rect">
            <a:avLst/>
          </a:prstGeom>
        </p:spPr>
        <p:txBody>
          <a:bodyPr/>
          <a:lstStyle/>
          <a:p>
            <a:pPr marL="342900" indent="-342900" eaLnBrk="0" hangingPunct="0">
              <a:lnSpc>
                <a:spcPct val="90000"/>
              </a:lnSpc>
              <a:spcBef>
                <a:spcPct val="20000"/>
              </a:spcBef>
              <a:buClr>
                <a:schemeClr val="hlink"/>
              </a:buClr>
              <a:buSzPct val="60000"/>
              <a:buFont typeface="Wingdings" pitchFamily="2" charset="2"/>
              <a:buChar char="n"/>
              <a:defRPr/>
            </a:pPr>
            <a:r>
              <a:rPr lang="en-CA" sz="2000" dirty="0" err="1" smtClean="0"/>
              <a:t>Intérêt</a:t>
            </a:r>
            <a:r>
              <a:rPr lang="en-CA" sz="2000" dirty="0" smtClean="0"/>
              <a:t> </a:t>
            </a:r>
            <a:r>
              <a:rPr lang="en-CA" sz="2000" dirty="0" err="1" smtClean="0"/>
              <a:t>majeur</a:t>
            </a:r>
            <a:r>
              <a:rPr lang="en-CA" sz="2000" dirty="0" smtClean="0"/>
              <a:t> en </a:t>
            </a:r>
            <a:r>
              <a:rPr lang="en-CA" sz="2000" dirty="0" err="1" smtClean="0"/>
              <a:t>psychiatrie</a:t>
            </a:r>
            <a:r>
              <a:rPr lang="en-CA" sz="2000" dirty="0" smtClean="0"/>
              <a:t> en </a:t>
            </a:r>
            <a:r>
              <a:rPr lang="en-CA" sz="2000" dirty="0" err="1" smtClean="0"/>
              <a:t>ce</a:t>
            </a:r>
            <a:r>
              <a:rPr lang="en-CA" sz="2000" dirty="0" smtClean="0"/>
              <a:t> moment (Dr </a:t>
            </a:r>
            <a:r>
              <a:rPr lang="en-CA" sz="2000" dirty="0" err="1" smtClean="0"/>
              <a:t>Fusar-Poli</a:t>
            </a:r>
            <a:r>
              <a:rPr lang="en-CA" sz="2000" dirty="0" smtClean="0"/>
              <a:t>; King’s College a </a:t>
            </a:r>
            <a:r>
              <a:rPr lang="en-CA" sz="2000" dirty="0" err="1" smtClean="0"/>
              <a:t>Londres</a:t>
            </a:r>
            <a:r>
              <a:rPr lang="en-CA" sz="2000" dirty="0" smtClean="0"/>
              <a:t>)</a:t>
            </a:r>
          </a:p>
          <a:p>
            <a:pPr marL="800100" lvl="1" indent="-342900" eaLnBrk="0" hangingPunct="0">
              <a:lnSpc>
                <a:spcPct val="90000"/>
              </a:lnSpc>
              <a:spcBef>
                <a:spcPct val="20000"/>
              </a:spcBef>
              <a:buClr>
                <a:schemeClr val="hlink"/>
              </a:buClr>
              <a:buSzPct val="60000"/>
              <a:buFont typeface="Courier New" pitchFamily="49" charset="0"/>
              <a:buChar char="o"/>
              <a:defRPr/>
            </a:pPr>
            <a:r>
              <a:rPr lang="en-CA" dirty="0" smtClean="0"/>
              <a:t>Les </a:t>
            </a:r>
            <a:r>
              <a:rPr lang="en-CA" dirty="0" err="1" smtClean="0"/>
              <a:t>déficits</a:t>
            </a:r>
            <a:r>
              <a:rPr lang="en-CA" dirty="0" smtClean="0"/>
              <a:t> </a:t>
            </a:r>
            <a:r>
              <a:rPr lang="en-CA" dirty="0" err="1" smtClean="0"/>
              <a:t>neuro-cognitifs</a:t>
            </a:r>
            <a:r>
              <a:rPr lang="en-CA" dirty="0" smtClean="0"/>
              <a:t> et socio-</a:t>
            </a:r>
            <a:r>
              <a:rPr lang="en-CA" dirty="0" err="1" smtClean="0"/>
              <a:t>cognitifs</a:t>
            </a:r>
            <a:r>
              <a:rPr lang="en-CA" dirty="0" smtClean="0"/>
              <a:t> de la SCZ </a:t>
            </a:r>
            <a:r>
              <a:rPr lang="en-CA" dirty="0" err="1" smtClean="0"/>
              <a:t>sont</a:t>
            </a:r>
            <a:r>
              <a:rPr lang="en-CA" dirty="0" smtClean="0"/>
              <a:t> </a:t>
            </a:r>
            <a:r>
              <a:rPr lang="en-CA" dirty="0" err="1" smtClean="0"/>
              <a:t>présents</a:t>
            </a:r>
            <a:r>
              <a:rPr lang="en-CA" dirty="0" smtClean="0"/>
              <a:t> de </a:t>
            </a:r>
            <a:r>
              <a:rPr lang="en-CA" dirty="0" err="1" smtClean="0"/>
              <a:t>façon</a:t>
            </a:r>
            <a:r>
              <a:rPr lang="en-CA" dirty="0" smtClean="0"/>
              <a:t> </a:t>
            </a:r>
            <a:r>
              <a:rPr lang="en-CA" dirty="0" err="1" smtClean="0"/>
              <a:t>atténue</a:t>
            </a:r>
            <a:r>
              <a:rPr lang="en-CA" dirty="0" smtClean="0"/>
              <a:t> chez les </a:t>
            </a:r>
            <a:r>
              <a:rPr lang="en-CA" dirty="0" err="1" smtClean="0"/>
              <a:t>apparentés</a:t>
            </a:r>
            <a:r>
              <a:rPr lang="en-CA" dirty="0" smtClean="0"/>
              <a:t> de premier </a:t>
            </a:r>
            <a:r>
              <a:rPr lang="en-CA" dirty="0" err="1" smtClean="0"/>
              <a:t>degré</a:t>
            </a:r>
            <a:endParaRPr lang="en-CA" dirty="0" smtClean="0"/>
          </a:p>
          <a:p>
            <a:pPr marL="800100" lvl="1" indent="-342900" eaLnBrk="0" hangingPunct="0">
              <a:lnSpc>
                <a:spcPct val="90000"/>
              </a:lnSpc>
              <a:spcBef>
                <a:spcPct val="20000"/>
              </a:spcBef>
              <a:buClr>
                <a:schemeClr val="hlink"/>
              </a:buClr>
              <a:buSzPct val="60000"/>
              <a:buFont typeface="Courier New" pitchFamily="49" charset="0"/>
              <a:buChar char="o"/>
              <a:defRPr/>
            </a:pPr>
            <a:r>
              <a:rPr lang="en-CA" dirty="0" smtClean="0"/>
              <a:t>Idem pour les anomalies </a:t>
            </a:r>
            <a:r>
              <a:rPr lang="en-CA" dirty="0" err="1" smtClean="0"/>
              <a:t>neuro-anatomiques</a:t>
            </a:r>
            <a:r>
              <a:rPr lang="en-CA" dirty="0" smtClean="0"/>
              <a:t> &amp; </a:t>
            </a:r>
            <a:r>
              <a:rPr lang="en-CA" dirty="0" err="1" smtClean="0"/>
              <a:t>neuro-fonctionnelles</a:t>
            </a:r>
            <a:endParaRPr lang="en-CA" dirty="0" smtClean="0"/>
          </a:p>
          <a:p>
            <a:pPr marL="342900" indent="-342900" eaLnBrk="0" hangingPunct="0">
              <a:lnSpc>
                <a:spcPct val="90000"/>
              </a:lnSpc>
              <a:spcBef>
                <a:spcPct val="20000"/>
              </a:spcBef>
              <a:buClr>
                <a:schemeClr val="hlink"/>
              </a:buClr>
              <a:buSzPct val="60000"/>
              <a:buFont typeface="Wingdings" pitchFamily="2" charset="2"/>
              <a:buChar char="n"/>
              <a:defRPr/>
            </a:pPr>
            <a:endParaRPr lang="en-CA" sz="1200" dirty="0" smtClean="0"/>
          </a:p>
          <a:p>
            <a:pPr marL="342900" indent="-342900" eaLnBrk="0" hangingPunct="0">
              <a:lnSpc>
                <a:spcPct val="90000"/>
              </a:lnSpc>
              <a:spcBef>
                <a:spcPct val="20000"/>
              </a:spcBef>
              <a:buClr>
                <a:schemeClr val="hlink"/>
              </a:buClr>
              <a:buSzPct val="60000"/>
              <a:buFont typeface="Wingdings" pitchFamily="2" charset="2"/>
              <a:buChar char="n"/>
              <a:defRPr/>
            </a:pPr>
            <a:r>
              <a:rPr lang="en-CA" sz="2000" dirty="0" err="1" smtClean="0"/>
              <a:t>Étude</a:t>
            </a:r>
            <a:r>
              <a:rPr lang="en-CA" sz="2000" dirty="0" smtClean="0"/>
              <a:t> </a:t>
            </a:r>
            <a:r>
              <a:rPr lang="en-CA" sz="2000" dirty="0"/>
              <a:t>de Hooley et al., </a:t>
            </a:r>
            <a:r>
              <a:rPr lang="en-CA" sz="2000" dirty="0" smtClean="0"/>
              <a:t>2001</a:t>
            </a:r>
          </a:p>
          <a:p>
            <a:pPr marL="800100" lvl="1" indent="-342900" eaLnBrk="0" hangingPunct="0">
              <a:lnSpc>
                <a:spcPct val="90000"/>
              </a:lnSpc>
              <a:spcBef>
                <a:spcPct val="20000"/>
              </a:spcBef>
              <a:buClr>
                <a:schemeClr val="hlink"/>
              </a:buClr>
              <a:buSzPct val="60000"/>
              <a:buFont typeface="Courier New" pitchFamily="49" charset="0"/>
              <a:buChar char="o"/>
              <a:defRPr/>
            </a:pPr>
            <a:r>
              <a:rPr lang="en-CA" dirty="0" smtClean="0"/>
              <a:t>53 </a:t>
            </a:r>
            <a:r>
              <a:rPr lang="en-CA" dirty="0" err="1" smtClean="0"/>
              <a:t>étudiant</a:t>
            </a:r>
            <a:r>
              <a:rPr lang="en-CA" dirty="0" smtClean="0"/>
              <a:t>(e)s </a:t>
            </a:r>
            <a:r>
              <a:rPr lang="en-CA" dirty="0" err="1" smtClean="0"/>
              <a:t>universitaires</a:t>
            </a:r>
            <a:r>
              <a:rPr lang="en-CA" dirty="0" smtClean="0"/>
              <a:t> </a:t>
            </a:r>
            <a:r>
              <a:rPr lang="en-CA" dirty="0"/>
              <a:t>avec </a:t>
            </a:r>
            <a:r>
              <a:rPr lang="en-CA" dirty="0" smtClean="0"/>
              <a:t>(32) et sans (21) </a:t>
            </a:r>
            <a:r>
              <a:rPr lang="en-CA" dirty="0"/>
              <a:t>histoire </a:t>
            </a:r>
            <a:r>
              <a:rPr lang="en-CA" dirty="0" err="1" smtClean="0"/>
              <a:t>familiale</a:t>
            </a:r>
            <a:r>
              <a:rPr lang="en-CA" dirty="0" smtClean="0"/>
              <a:t> de </a:t>
            </a:r>
            <a:r>
              <a:rPr lang="en-CA" dirty="0" err="1"/>
              <a:t>schizophrénie</a:t>
            </a:r>
            <a:endParaRPr lang="en-CA" dirty="0"/>
          </a:p>
          <a:p>
            <a:pPr marL="342900" indent="-342900" eaLnBrk="0" hangingPunct="0">
              <a:lnSpc>
                <a:spcPct val="90000"/>
              </a:lnSpc>
              <a:spcBef>
                <a:spcPct val="20000"/>
              </a:spcBef>
              <a:buClr>
                <a:schemeClr val="hlink"/>
              </a:buClr>
              <a:buSzPct val="60000"/>
              <a:buFont typeface="Wingdings" pitchFamily="2" charset="2"/>
              <a:buChar char="n"/>
              <a:defRPr/>
            </a:pPr>
            <a:endParaRPr lang="en-CA" sz="1200" dirty="0"/>
          </a:p>
          <a:p>
            <a:pPr marL="342900" indent="-342900" eaLnBrk="0" hangingPunct="0">
              <a:lnSpc>
                <a:spcPct val="90000"/>
              </a:lnSpc>
              <a:spcBef>
                <a:spcPct val="20000"/>
              </a:spcBef>
              <a:buClr>
                <a:schemeClr val="hlink"/>
              </a:buClr>
              <a:buSzPct val="60000"/>
              <a:buFont typeface="Wingdings" pitchFamily="2" charset="2"/>
              <a:buChar char="n"/>
              <a:defRPr/>
            </a:pPr>
            <a:r>
              <a:rPr lang="en-CA" sz="2000" dirty="0"/>
              <a:t>Stimulation </a:t>
            </a:r>
            <a:r>
              <a:rPr lang="en-CA" sz="2000" dirty="0" err="1"/>
              <a:t>mécanique</a:t>
            </a:r>
            <a:endParaRPr lang="en-CA" sz="2000" dirty="0"/>
          </a:p>
          <a:p>
            <a:pPr marL="742950" lvl="1" indent="-285750" eaLnBrk="0" hangingPunct="0">
              <a:lnSpc>
                <a:spcPct val="90000"/>
              </a:lnSpc>
              <a:spcBef>
                <a:spcPct val="20000"/>
              </a:spcBef>
              <a:buClr>
                <a:schemeClr val="tx1"/>
              </a:buClr>
              <a:buFontTx/>
              <a:buChar char="•"/>
              <a:defRPr/>
            </a:pPr>
            <a:r>
              <a:rPr lang="en-CA" dirty="0" err="1"/>
              <a:t>Algomètre</a:t>
            </a:r>
            <a:r>
              <a:rPr lang="en-CA" dirty="0"/>
              <a:t> à </a:t>
            </a:r>
            <a:r>
              <a:rPr lang="en-CA" dirty="0" err="1" smtClean="0"/>
              <a:t>pression</a:t>
            </a:r>
            <a:r>
              <a:rPr lang="en-CA" dirty="0" smtClean="0"/>
              <a:t> (</a:t>
            </a:r>
            <a:r>
              <a:rPr lang="en-CA" dirty="0" err="1" smtClean="0"/>
              <a:t>doigts</a:t>
            </a:r>
            <a:r>
              <a:rPr lang="en-CA" dirty="0" smtClean="0"/>
              <a:t> de la main G)</a:t>
            </a:r>
            <a:endParaRPr lang="en-CA" dirty="0"/>
          </a:p>
          <a:p>
            <a:pPr marL="742950" lvl="1" indent="-285750" eaLnBrk="0" hangingPunct="0">
              <a:lnSpc>
                <a:spcPct val="90000"/>
              </a:lnSpc>
              <a:spcBef>
                <a:spcPct val="20000"/>
              </a:spcBef>
              <a:buClr>
                <a:schemeClr val="tx1"/>
              </a:buClr>
              <a:buFontTx/>
              <a:buChar char="•"/>
              <a:defRPr/>
            </a:pPr>
            <a:r>
              <a:rPr lang="en-CA" dirty="0" err="1"/>
              <a:t>Seuils</a:t>
            </a:r>
            <a:r>
              <a:rPr lang="en-CA" dirty="0"/>
              <a:t> de </a:t>
            </a:r>
            <a:r>
              <a:rPr lang="en-CA" dirty="0" err="1"/>
              <a:t>douleur</a:t>
            </a:r>
            <a:r>
              <a:rPr lang="en-CA" dirty="0"/>
              <a:t> / </a:t>
            </a:r>
            <a:r>
              <a:rPr lang="en-CA" dirty="0" err="1"/>
              <a:t>tolérance</a:t>
            </a:r>
            <a:endParaRPr lang="en-CA" dirty="0"/>
          </a:p>
          <a:p>
            <a:pPr marL="342900" indent="-342900" eaLnBrk="0" hangingPunct="0">
              <a:lnSpc>
                <a:spcPct val="90000"/>
              </a:lnSpc>
              <a:spcBef>
                <a:spcPct val="20000"/>
              </a:spcBef>
              <a:buClr>
                <a:schemeClr val="hlink"/>
              </a:buClr>
              <a:buSzPct val="60000"/>
              <a:buFont typeface="Wingdings" pitchFamily="2" charset="2"/>
              <a:buChar char="n"/>
              <a:defRPr/>
            </a:pPr>
            <a:endParaRPr lang="en-CA" sz="1200" dirty="0"/>
          </a:p>
          <a:p>
            <a:pPr marL="342900" indent="-342900" eaLnBrk="0" hangingPunct="0">
              <a:lnSpc>
                <a:spcPct val="90000"/>
              </a:lnSpc>
              <a:spcBef>
                <a:spcPct val="20000"/>
              </a:spcBef>
              <a:buClr>
                <a:schemeClr val="hlink"/>
              </a:buClr>
              <a:buSzPct val="60000"/>
              <a:buFont typeface="Wingdings" pitchFamily="2" charset="2"/>
              <a:buChar char="n"/>
              <a:defRPr/>
            </a:pPr>
            <a:r>
              <a:rPr lang="en-CA" sz="2000" dirty="0" err="1"/>
              <a:t>Résultats</a:t>
            </a:r>
            <a:endParaRPr lang="en-CA" sz="2000" dirty="0"/>
          </a:p>
          <a:p>
            <a:pPr marL="742950" lvl="1" indent="-285750" eaLnBrk="0" hangingPunct="0">
              <a:lnSpc>
                <a:spcPct val="90000"/>
              </a:lnSpc>
              <a:spcBef>
                <a:spcPct val="20000"/>
              </a:spcBef>
              <a:buClr>
                <a:schemeClr val="tx1"/>
              </a:buClr>
              <a:buFontTx/>
              <a:buChar char="•"/>
              <a:defRPr/>
            </a:pPr>
            <a:r>
              <a:rPr lang="en-CA" sz="2000" dirty="0" err="1"/>
              <a:t>Apparentés</a:t>
            </a:r>
            <a:r>
              <a:rPr lang="en-CA" sz="2000" dirty="0"/>
              <a:t> avec histoire </a:t>
            </a:r>
            <a:r>
              <a:rPr lang="en-CA" sz="2000" dirty="0" err="1"/>
              <a:t>familiale</a:t>
            </a:r>
            <a:r>
              <a:rPr lang="en-CA" sz="2000" dirty="0"/>
              <a:t> </a:t>
            </a:r>
            <a:r>
              <a:rPr lang="en-CA" sz="2000" dirty="0">
                <a:sym typeface="Wingdings" pitchFamily="2" charset="2"/>
              </a:rPr>
              <a:t> </a:t>
            </a:r>
            <a:r>
              <a:rPr lang="en-CA" sz="2000" dirty="0" smtClean="0">
                <a:latin typeface="Arial"/>
                <a:cs typeface="Arial"/>
                <a:sym typeface="Wingdings" pitchFamily="2" charset="2"/>
              </a:rPr>
              <a:t>↓</a:t>
            </a:r>
            <a:r>
              <a:rPr lang="en-CA" sz="2000" dirty="0" smtClean="0">
                <a:sym typeface="Wingdings" pitchFamily="2" charset="2"/>
              </a:rPr>
              <a:t> </a:t>
            </a:r>
            <a:r>
              <a:rPr lang="en-CA" sz="2000" dirty="0" err="1" smtClean="0">
                <a:sym typeface="Wingdings" pitchFamily="2" charset="2"/>
              </a:rPr>
              <a:t>douleur</a:t>
            </a:r>
            <a:r>
              <a:rPr lang="en-CA" sz="2000" dirty="0" smtClean="0">
                <a:sym typeface="Wingdings" pitchFamily="2" charset="2"/>
              </a:rPr>
              <a:t> (</a:t>
            </a:r>
            <a:r>
              <a:rPr lang="en-CA" sz="2000" dirty="0" err="1" smtClean="0">
                <a:sym typeface="Wingdings" pitchFamily="2" charset="2"/>
              </a:rPr>
              <a:t>seuils</a:t>
            </a:r>
            <a:r>
              <a:rPr lang="en-CA" sz="2000" dirty="0" smtClean="0">
                <a:sym typeface="Wingdings" pitchFamily="2" charset="2"/>
              </a:rPr>
              <a:t> plus </a:t>
            </a:r>
            <a:r>
              <a:rPr lang="en-CA" sz="2000" dirty="0" err="1" smtClean="0">
                <a:sym typeface="Wingdings" pitchFamily="2" charset="2"/>
              </a:rPr>
              <a:t>élevés</a:t>
            </a:r>
            <a:r>
              <a:rPr lang="en-CA" sz="2000" dirty="0" smtClean="0">
                <a:sym typeface="Wingdings" pitchFamily="2" charset="2"/>
              </a:rPr>
              <a:t>)</a:t>
            </a:r>
            <a:endParaRPr lang="en-CA" sz="2000" dirty="0"/>
          </a:p>
          <a:p>
            <a:pPr marL="742950" lvl="1" indent="-285750" eaLnBrk="0" hangingPunct="0">
              <a:lnSpc>
                <a:spcPct val="90000"/>
              </a:lnSpc>
              <a:spcBef>
                <a:spcPct val="20000"/>
              </a:spcBef>
              <a:buClr>
                <a:schemeClr val="tx1"/>
              </a:buClr>
              <a:buFontTx/>
              <a:buChar char="•"/>
              <a:defRPr/>
            </a:pPr>
            <a:r>
              <a:rPr lang="en-CA" dirty="0"/>
              <a:t>Relation avec la </a:t>
            </a:r>
            <a:r>
              <a:rPr lang="en-CA" dirty="0" err="1" smtClean="0"/>
              <a:t>schizotypie</a:t>
            </a:r>
            <a:r>
              <a:rPr lang="en-CA" dirty="0" smtClean="0"/>
              <a:t> (</a:t>
            </a:r>
            <a:r>
              <a:rPr lang="en-CA" dirty="0" err="1" smtClean="0"/>
              <a:t>pensées</a:t>
            </a:r>
            <a:r>
              <a:rPr lang="en-CA" dirty="0" smtClean="0"/>
              <a:t> </a:t>
            </a:r>
            <a:r>
              <a:rPr lang="en-CA" dirty="0" err="1"/>
              <a:t>magiques</a:t>
            </a:r>
            <a:r>
              <a:rPr lang="en-CA" dirty="0"/>
              <a:t> &amp; </a:t>
            </a:r>
            <a:r>
              <a:rPr lang="en-CA" dirty="0" smtClean="0"/>
              <a:t>illusions </a:t>
            </a:r>
            <a:r>
              <a:rPr lang="en-CA" dirty="0" err="1"/>
              <a:t>perceptuelles</a:t>
            </a:r>
            <a:r>
              <a:rPr lang="en-CA" dirty="0"/>
              <a:t>)</a:t>
            </a:r>
            <a:endParaRPr lang="fr-FR" dirty="0">
              <a:effectLst>
                <a:outerShdw blurRad="38100" dist="38100" dir="2700000" algn="tl">
                  <a:srgbClr val="000000"/>
                </a:outerShdw>
              </a:effectLst>
            </a:endParaRPr>
          </a:p>
        </p:txBody>
      </p:sp>
      <p:pic>
        <p:nvPicPr>
          <p:cNvPr id="3" name="Picture 5" descr="J-Tech Commander algometer"/>
          <p:cNvPicPr>
            <a:picLocks noChangeAspect="1" noChangeArrowheads="1"/>
          </p:cNvPicPr>
          <p:nvPr/>
        </p:nvPicPr>
        <p:blipFill>
          <a:blip r:embed="rId2" cstate="print"/>
          <a:srcRect/>
          <a:stretch>
            <a:fillRect/>
          </a:stretch>
        </p:blipFill>
        <p:spPr bwMode="auto">
          <a:xfrm>
            <a:off x="5503354" y="3918597"/>
            <a:ext cx="1623499" cy="1636127"/>
          </a:xfrm>
          <a:prstGeom prst="rect">
            <a:avLst/>
          </a:prstGeom>
          <a:noFill/>
          <a:ln w="9525">
            <a:noFill/>
            <a:miter lim="800000"/>
            <a:headEnd/>
            <a:tailEnd/>
          </a:ln>
        </p:spPr>
      </p:pic>
      <p:sp>
        <p:nvSpPr>
          <p:cNvPr id="4" name="Title 1"/>
          <p:cNvSpPr txBox="1">
            <a:spLocks/>
          </p:cNvSpPr>
          <p:nvPr/>
        </p:nvSpPr>
        <p:spPr>
          <a:xfrm>
            <a:off x="793203" y="803822"/>
            <a:ext cx="6192837" cy="688975"/>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CA" sz="2800" b="1" u="sng" dirty="0" smtClean="0">
                <a:solidFill>
                  <a:schemeClr val="tx2"/>
                </a:solidFill>
                <a:latin typeface="+mj-lt"/>
                <a:ea typeface="+mj-ea"/>
                <a:cs typeface="+mj-cs"/>
              </a:rPr>
              <a:t>Les </a:t>
            </a:r>
            <a:r>
              <a:rPr lang="en-CA" sz="2800" b="1" u="sng" dirty="0" err="1" smtClean="0">
                <a:solidFill>
                  <a:schemeClr val="tx2"/>
                </a:solidFill>
                <a:latin typeface="+mj-lt"/>
                <a:ea typeface="+mj-ea"/>
                <a:cs typeface="+mj-cs"/>
              </a:rPr>
              <a:t>individus</a:t>
            </a:r>
            <a:r>
              <a:rPr lang="en-CA" sz="2800" b="1" u="sng" dirty="0" smtClean="0">
                <a:solidFill>
                  <a:schemeClr val="tx2"/>
                </a:solidFill>
                <a:latin typeface="+mj-lt"/>
                <a:ea typeface="+mj-ea"/>
                <a:cs typeface="+mj-cs"/>
              </a:rPr>
              <a:t> a </a:t>
            </a:r>
            <a:r>
              <a:rPr lang="en-CA" sz="2800" b="1" u="sng" dirty="0" err="1" smtClean="0">
                <a:solidFill>
                  <a:schemeClr val="tx2"/>
                </a:solidFill>
                <a:latin typeface="+mj-lt"/>
                <a:ea typeface="+mj-ea"/>
                <a:cs typeface="+mj-cs"/>
              </a:rPr>
              <a:t>risque</a:t>
            </a:r>
            <a:r>
              <a:rPr lang="en-CA" sz="2800" b="1" u="sng" dirty="0" smtClean="0">
                <a:solidFill>
                  <a:schemeClr val="tx2"/>
                </a:solidFill>
                <a:latin typeface="+mj-lt"/>
                <a:ea typeface="+mj-ea"/>
                <a:cs typeface="+mj-cs"/>
              </a:rPr>
              <a:t> de </a:t>
            </a:r>
            <a:r>
              <a:rPr lang="en-CA" sz="2800" b="1" u="sng" dirty="0" err="1" smtClean="0">
                <a:solidFill>
                  <a:schemeClr val="tx2"/>
                </a:solidFill>
                <a:latin typeface="+mj-lt"/>
                <a:ea typeface="+mj-ea"/>
                <a:cs typeface="+mj-cs"/>
              </a:rPr>
              <a:t>psychose</a:t>
            </a:r>
            <a:endParaRPr kumimoji="0" lang="en-US" sz="2800" b="1" i="0" u="sng"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85770" y="759904"/>
            <a:ext cx="6695563" cy="52703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2800" b="1" i="0" u="sng" strike="noStrike" kern="1200" cap="none" spc="0" normalizeH="0" baseline="0" noProof="0" dirty="0" smtClean="0">
                <a:ln>
                  <a:noFill/>
                </a:ln>
                <a:solidFill>
                  <a:schemeClr val="tx2"/>
                </a:solidFill>
                <a:effectLst/>
                <a:uLnTx/>
                <a:uFillTx/>
                <a:latin typeface="+mj-lt"/>
                <a:ea typeface="+mj-ea"/>
                <a:cs typeface="+mj-cs"/>
              </a:rPr>
              <a:t>Récapitulation &amp; remerciements</a:t>
            </a:r>
            <a:endParaRPr kumimoji="0" lang="en-US" sz="2800" b="1" i="0" u="sng" strike="noStrike" kern="1200" cap="none" spc="0" normalizeH="0" baseline="0" noProof="0" dirty="0" smtClean="0">
              <a:ln>
                <a:noFill/>
              </a:ln>
              <a:solidFill>
                <a:schemeClr val="tx2"/>
              </a:solidFill>
              <a:effectLst/>
              <a:uLnTx/>
              <a:uFillTx/>
              <a:latin typeface="+mj-lt"/>
              <a:ea typeface="+mj-ea"/>
              <a:cs typeface="+mj-cs"/>
            </a:endParaRPr>
          </a:p>
        </p:txBody>
      </p:sp>
      <p:sp>
        <p:nvSpPr>
          <p:cNvPr id="3" name="Espace réservé du contenu 2"/>
          <p:cNvSpPr txBox="1">
            <a:spLocks/>
          </p:cNvSpPr>
          <p:nvPr/>
        </p:nvSpPr>
        <p:spPr bwMode="auto">
          <a:xfrm>
            <a:off x="798509" y="1290112"/>
            <a:ext cx="7422619" cy="5127621"/>
          </a:xfrm>
          <a:prstGeom prst="rect">
            <a:avLst/>
          </a:prstGeom>
          <a:noFill/>
          <a:ln w="9525">
            <a:noFill/>
            <a:miter lim="800000"/>
            <a:headEnd/>
            <a:tailEnd/>
          </a:ln>
        </p:spPr>
        <p:txBody>
          <a:bodyPr/>
          <a:lstStyle/>
          <a:p>
            <a:pPr marL="342900" indent="-342900" eaLnBrk="0" hangingPunct="0">
              <a:spcBef>
                <a:spcPct val="20000"/>
              </a:spcBef>
              <a:buFontTx/>
              <a:buChar char="•"/>
              <a:defRPr/>
            </a:pPr>
            <a:r>
              <a:rPr lang="fr-CA" sz="2000" u="sng" kern="0" dirty="0">
                <a:latin typeface="Times New Roman" pitchFamily="18" charset="0"/>
                <a:ea typeface="+mn-ea"/>
                <a:cs typeface="Times New Roman" pitchFamily="18" charset="0"/>
              </a:rPr>
              <a:t>Schizophrénie</a:t>
            </a:r>
          </a:p>
          <a:p>
            <a:pPr marL="800100" lvl="1" indent="-342900" eaLnBrk="0" hangingPunct="0">
              <a:spcBef>
                <a:spcPct val="20000"/>
              </a:spcBef>
              <a:buFontTx/>
              <a:buChar char="•"/>
              <a:defRPr/>
            </a:pPr>
            <a:r>
              <a:rPr lang="fr-CA" sz="2000" kern="0" dirty="0">
                <a:latin typeface="Times New Roman" pitchFamily="18" charset="0"/>
                <a:ea typeface="+mn-ea"/>
                <a:cs typeface="Times New Roman" pitchFamily="18" charset="0"/>
              </a:rPr>
              <a:t>Schizophrénie ≠ syndrome d’insensibilité congénitale à la douleur</a:t>
            </a:r>
          </a:p>
          <a:p>
            <a:pPr marL="800100" lvl="1" indent="-342900" eaLnBrk="0" hangingPunct="0">
              <a:spcBef>
                <a:spcPct val="20000"/>
              </a:spcBef>
              <a:buFontTx/>
              <a:buChar char="•"/>
              <a:defRPr/>
            </a:pPr>
            <a:r>
              <a:rPr lang="fr-CA" sz="2000" b="1" i="1" kern="0" dirty="0" smtClean="0">
                <a:latin typeface="Times New Roman" pitchFamily="18" charset="0"/>
                <a:ea typeface="+mn-ea"/>
                <a:cs typeface="Times New Roman" pitchFamily="18" charset="0"/>
              </a:rPr>
              <a:t>Hypo-algésie, en phase aigue</a:t>
            </a:r>
            <a:endParaRPr lang="fr-CA" sz="2000" b="1" i="1" kern="0" dirty="0">
              <a:latin typeface="Times New Roman" pitchFamily="18" charset="0"/>
              <a:ea typeface="+mn-ea"/>
              <a:cs typeface="Times New Roman" pitchFamily="18" charset="0"/>
            </a:endParaRPr>
          </a:p>
          <a:p>
            <a:pPr marL="800100" lvl="1" indent="-342900" eaLnBrk="0" hangingPunct="0">
              <a:spcBef>
                <a:spcPct val="20000"/>
              </a:spcBef>
              <a:buFontTx/>
              <a:buChar char="•"/>
              <a:defRPr/>
            </a:pPr>
            <a:r>
              <a:rPr lang="fr-CA" sz="2000" kern="0" dirty="0">
                <a:latin typeface="Times New Roman" pitchFamily="18" charset="0"/>
                <a:ea typeface="+mn-ea"/>
                <a:cs typeface="Times New Roman" pitchFamily="18" charset="0"/>
              </a:rPr>
              <a:t>Les facteurs psychologiques sont a </a:t>
            </a:r>
            <a:r>
              <a:rPr lang="fr-CA" sz="2000" kern="0" dirty="0" smtClean="0">
                <a:latin typeface="Times New Roman" pitchFamily="18" charset="0"/>
                <a:ea typeface="+mn-ea"/>
                <a:cs typeface="Times New Roman" pitchFamily="18" charset="0"/>
              </a:rPr>
              <a:t>investiguer; les relations avec la clinique, a clarifier</a:t>
            </a:r>
            <a:endParaRPr lang="fr-CA" sz="2000" kern="0" dirty="0">
              <a:latin typeface="Times New Roman" pitchFamily="18" charset="0"/>
              <a:ea typeface="+mn-ea"/>
              <a:cs typeface="Times New Roman" pitchFamily="18" charset="0"/>
            </a:endParaRPr>
          </a:p>
          <a:p>
            <a:pPr marL="342900" indent="-342900" eaLnBrk="0" hangingPunct="0">
              <a:spcBef>
                <a:spcPct val="20000"/>
              </a:spcBef>
              <a:defRPr/>
            </a:pPr>
            <a:endParaRPr lang="fr-CA" sz="1200" kern="0" dirty="0">
              <a:latin typeface="Times New Roman" pitchFamily="18" charset="0"/>
              <a:ea typeface="+mn-ea"/>
              <a:cs typeface="Times New Roman" pitchFamily="18" charset="0"/>
            </a:endParaRPr>
          </a:p>
          <a:p>
            <a:pPr marL="342900" indent="-342900" eaLnBrk="0" hangingPunct="0">
              <a:spcBef>
                <a:spcPct val="20000"/>
              </a:spcBef>
              <a:buFontTx/>
              <a:buChar char="•"/>
              <a:defRPr/>
            </a:pPr>
            <a:r>
              <a:rPr lang="fr-CA" sz="2000" kern="0" dirty="0" smtClean="0">
                <a:latin typeface="Times New Roman" pitchFamily="18" charset="0"/>
                <a:ea typeface="+mn-ea"/>
                <a:cs typeface="Times New Roman" pitchFamily="18" charset="0"/>
              </a:rPr>
              <a:t>Projet financ</a:t>
            </a:r>
            <a:r>
              <a:rPr lang="fr-CA" sz="2000" kern="0" dirty="0" smtClean="0">
                <a:latin typeface="Times New Roman" pitchFamily="18" charset="0"/>
                <a:cs typeface="Times New Roman" pitchFamily="18" charset="0"/>
              </a:rPr>
              <a:t>é par le CSRNG</a:t>
            </a:r>
          </a:p>
          <a:p>
            <a:pPr marL="800100" lvl="1" indent="-342900" eaLnBrk="0" hangingPunct="0">
              <a:spcBef>
                <a:spcPct val="20000"/>
              </a:spcBef>
              <a:buFontTx/>
              <a:buChar char="•"/>
              <a:defRPr/>
            </a:pPr>
            <a:r>
              <a:rPr lang="fr-CA" sz="2000" i="1" kern="0" dirty="0" smtClean="0">
                <a:latin typeface="Times New Roman" pitchFamily="18" charset="0"/>
                <a:cs typeface="Times New Roman" pitchFamily="18" charset="0"/>
              </a:rPr>
              <a:t>The </a:t>
            </a:r>
            <a:r>
              <a:rPr lang="fr-CA" sz="2000" i="1" kern="0" dirty="0" err="1" smtClean="0">
                <a:latin typeface="Times New Roman" pitchFamily="18" charset="0"/>
                <a:cs typeface="Times New Roman" pitchFamily="18" charset="0"/>
              </a:rPr>
              <a:t>endogenous</a:t>
            </a:r>
            <a:r>
              <a:rPr lang="fr-CA" sz="2000" i="1" kern="0" dirty="0" smtClean="0">
                <a:latin typeface="Times New Roman" pitchFamily="18" charset="0"/>
                <a:cs typeface="Times New Roman" pitchFamily="18" charset="0"/>
              </a:rPr>
              <a:t> </a:t>
            </a:r>
            <a:r>
              <a:rPr lang="fr-CA" sz="2000" i="1" kern="0" dirty="0" err="1" smtClean="0">
                <a:latin typeface="Times New Roman" pitchFamily="18" charset="0"/>
                <a:cs typeface="Times New Roman" pitchFamily="18" charset="0"/>
              </a:rPr>
              <a:t>cannabinoid</a:t>
            </a:r>
            <a:r>
              <a:rPr lang="fr-CA" sz="2000" i="1" kern="0" dirty="0" smtClean="0">
                <a:latin typeface="Times New Roman" pitchFamily="18" charset="0"/>
                <a:cs typeface="Times New Roman" pitchFamily="18" charset="0"/>
              </a:rPr>
              <a:t> system </a:t>
            </a:r>
            <a:r>
              <a:rPr lang="fr-CA" sz="2000" i="1" kern="0" dirty="0" err="1" smtClean="0">
                <a:latin typeface="Times New Roman" pitchFamily="18" charset="0"/>
                <a:cs typeface="Times New Roman" pitchFamily="18" charset="0"/>
              </a:rPr>
              <a:t>is</a:t>
            </a:r>
            <a:r>
              <a:rPr lang="fr-CA" sz="2000" i="1" kern="0" dirty="0" smtClean="0">
                <a:latin typeface="Times New Roman" pitchFamily="18" charset="0"/>
                <a:cs typeface="Times New Roman" pitchFamily="18" charset="0"/>
              </a:rPr>
              <a:t> </a:t>
            </a:r>
            <a:r>
              <a:rPr lang="fr-CA" sz="2000" i="1" kern="0" dirty="0" err="1" smtClean="0">
                <a:latin typeface="Times New Roman" pitchFamily="18" charset="0"/>
                <a:cs typeface="Times New Roman" pitchFamily="18" charset="0"/>
              </a:rPr>
              <a:t>involved</a:t>
            </a:r>
            <a:r>
              <a:rPr lang="fr-CA" sz="2000" i="1" kern="0" dirty="0" smtClean="0">
                <a:latin typeface="Times New Roman" pitchFamily="18" charset="0"/>
                <a:cs typeface="Times New Roman" pitchFamily="18" charset="0"/>
              </a:rPr>
              <a:t> in pain-</a:t>
            </a:r>
            <a:r>
              <a:rPr lang="fr-CA" sz="2000" i="1" kern="0" dirty="0" err="1" smtClean="0">
                <a:latin typeface="Times New Roman" pitchFamily="18" charset="0"/>
                <a:cs typeface="Times New Roman" pitchFamily="18" charset="0"/>
              </a:rPr>
              <a:t>reward</a:t>
            </a:r>
            <a:r>
              <a:rPr lang="fr-CA" sz="2000" i="1" kern="0" dirty="0" smtClean="0">
                <a:latin typeface="Times New Roman" pitchFamily="18" charset="0"/>
                <a:cs typeface="Times New Roman" pitchFamily="18" charset="0"/>
              </a:rPr>
              <a:t> </a:t>
            </a:r>
            <a:r>
              <a:rPr lang="fr-CA" sz="2000" i="1" kern="0" dirty="0" err="1" smtClean="0">
                <a:latin typeface="Times New Roman" pitchFamily="18" charset="0"/>
                <a:cs typeface="Times New Roman" pitchFamily="18" charset="0"/>
              </a:rPr>
              <a:t>opponent</a:t>
            </a:r>
            <a:r>
              <a:rPr lang="fr-CA" sz="2000" i="1" kern="0" dirty="0" smtClean="0">
                <a:latin typeface="Times New Roman" pitchFamily="18" charset="0"/>
                <a:cs typeface="Times New Roman" pitchFamily="18" charset="0"/>
              </a:rPr>
              <a:t> </a:t>
            </a:r>
            <a:r>
              <a:rPr lang="fr-CA" sz="2000" i="1" kern="0" dirty="0" err="1" smtClean="0">
                <a:latin typeface="Times New Roman" pitchFamily="18" charset="0"/>
                <a:cs typeface="Times New Roman" pitchFamily="18" charset="0"/>
              </a:rPr>
              <a:t>processes</a:t>
            </a:r>
            <a:endParaRPr lang="fr-CA" sz="2000" i="1" kern="0" dirty="0" smtClean="0">
              <a:latin typeface="Times New Roman" pitchFamily="18" charset="0"/>
              <a:ea typeface="+mn-ea"/>
              <a:cs typeface="Times New Roman" pitchFamily="18" charset="0"/>
            </a:endParaRPr>
          </a:p>
          <a:p>
            <a:pPr marL="342900" indent="-342900" eaLnBrk="0" hangingPunct="0">
              <a:spcBef>
                <a:spcPct val="20000"/>
              </a:spcBef>
              <a:buFontTx/>
              <a:buChar char="•"/>
              <a:defRPr/>
            </a:pPr>
            <a:endParaRPr lang="fr-CA" sz="1200" kern="0" dirty="0" smtClean="0">
              <a:latin typeface="Times New Roman" pitchFamily="18" charset="0"/>
              <a:ea typeface="+mn-ea"/>
              <a:cs typeface="Times New Roman" pitchFamily="18" charset="0"/>
            </a:endParaRPr>
          </a:p>
          <a:p>
            <a:pPr marL="342900" indent="-342900" eaLnBrk="0" hangingPunct="0">
              <a:spcBef>
                <a:spcPct val="20000"/>
              </a:spcBef>
              <a:buFontTx/>
              <a:buChar char="•"/>
              <a:defRPr/>
            </a:pPr>
            <a:r>
              <a:rPr lang="fr-CA" sz="2000" u="sng" kern="0" dirty="0" smtClean="0">
                <a:latin typeface="Times New Roman" pitchFamily="18" charset="0"/>
                <a:ea typeface="+mn-ea"/>
                <a:cs typeface="Times New Roman" pitchFamily="18" charset="0"/>
              </a:rPr>
              <a:t>Remerciements</a:t>
            </a:r>
            <a:endParaRPr lang="fr-CA" sz="2000" u="sng" kern="0" dirty="0">
              <a:latin typeface="Times New Roman" pitchFamily="18" charset="0"/>
              <a:ea typeface="+mn-ea"/>
              <a:cs typeface="Times New Roman" pitchFamily="18" charset="0"/>
            </a:endParaRPr>
          </a:p>
          <a:p>
            <a:pPr marL="800100" lvl="1" indent="-342900" eaLnBrk="0" hangingPunct="0">
              <a:spcBef>
                <a:spcPct val="20000"/>
              </a:spcBef>
              <a:buFontTx/>
              <a:buChar char="•"/>
              <a:defRPr/>
            </a:pPr>
            <a:r>
              <a:rPr lang="fr-CA" sz="2000" i="1" kern="0" dirty="0">
                <a:latin typeface="Times New Roman" pitchFamily="18" charset="0"/>
                <a:ea typeface="+mn-ea"/>
                <a:cs typeface="Times New Roman" pitchFamily="18" charset="0"/>
              </a:rPr>
              <a:t>Fonds de Recherche en Santé du </a:t>
            </a:r>
            <a:r>
              <a:rPr lang="fr-CA" sz="2000" i="1" kern="0" dirty="0" smtClean="0">
                <a:latin typeface="Times New Roman" pitchFamily="18" charset="0"/>
                <a:ea typeface="+mn-ea"/>
                <a:cs typeface="Times New Roman" pitchFamily="18" charset="0"/>
              </a:rPr>
              <a:t>Québec &amp; </a:t>
            </a:r>
            <a:r>
              <a:rPr lang="fr-CA" sz="2000" kern="0" dirty="0" smtClean="0">
                <a:latin typeface="Times New Roman" pitchFamily="18" charset="0"/>
                <a:ea typeface="+mn-ea"/>
                <a:cs typeface="Times New Roman" pitchFamily="18" charset="0"/>
              </a:rPr>
              <a:t>Institut </a:t>
            </a:r>
            <a:r>
              <a:rPr lang="fr-CA" sz="2000" kern="0" dirty="0" err="1" smtClean="0">
                <a:latin typeface="Times New Roman" pitchFamily="18" charset="0"/>
                <a:ea typeface="+mn-ea"/>
                <a:cs typeface="Times New Roman" pitchFamily="18" charset="0"/>
              </a:rPr>
              <a:t>Servier</a:t>
            </a:r>
            <a:endParaRPr lang="fr-CA" sz="2000" kern="0" dirty="0" smtClean="0">
              <a:latin typeface="Times New Roman" pitchFamily="18" charset="0"/>
              <a:ea typeface="+mn-ea"/>
              <a:cs typeface="Times New Roman" pitchFamily="18" charset="0"/>
            </a:endParaRPr>
          </a:p>
          <a:p>
            <a:pPr marL="800100" lvl="1" indent="-342900" eaLnBrk="0" hangingPunct="0">
              <a:spcBef>
                <a:spcPct val="20000"/>
              </a:spcBef>
              <a:buFontTx/>
              <a:buChar char="•"/>
              <a:defRPr/>
            </a:pPr>
            <a:r>
              <a:rPr lang="fr-CA" sz="2000" u="sng" kern="0" dirty="0" err="1" smtClean="0">
                <a:latin typeface="Times New Roman" pitchFamily="18" charset="0"/>
                <a:cs typeface="Times New Roman" pitchFamily="18" charset="0"/>
              </a:rPr>
              <a:t>UdS</a:t>
            </a:r>
            <a:r>
              <a:rPr lang="fr-CA" sz="2000" kern="0" dirty="0" smtClean="0">
                <a:latin typeface="Times New Roman" pitchFamily="18" charset="0"/>
                <a:cs typeface="Times New Roman" pitchFamily="18" charset="0"/>
              </a:rPr>
              <a:t>: </a:t>
            </a:r>
            <a:r>
              <a:rPr lang="fr-CA" sz="2000" kern="0" dirty="0" smtClean="0">
                <a:latin typeface="Times New Roman" pitchFamily="18" charset="0"/>
                <a:ea typeface="+mn-ea"/>
                <a:cs typeface="Times New Roman" pitchFamily="18" charset="0"/>
              </a:rPr>
              <a:t>Philippe </a:t>
            </a:r>
            <a:r>
              <a:rPr lang="fr-CA" sz="2000" kern="0" dirty="0" err="1">
                <a:latin typeface="Times New Roman" pitchFamily="18" charset="0"/>
                <a:ea typeface="+mn-ea"/>
                <a:cs typeface="Times New Roman" pitchFamily="18" charset="0"/>
              </a:rPr>
              <a:t>Goffaux</a:t>
            </a:r>
            <a:r>
              <a:rPr lang="fr-CA" sz="2000" kern="0" dirty="0">
                <a:latin typeface="Times New Roman" pitchFamily="18" charset="0"/>
                <a:ea typeface="+mn-ea"/>
                <a:cs typeface="Times New Roman" pitchFamily="18" charset="0"/>
              </a:rPr>
              <a:t>, Serge Marchand, Sylvain </a:t>
            </a:r>
            <a:r>
              <a:rPr lang="fr-CA" sz="2000" kern="0" dirty="0" smtClean="0">
                <a:latin typeface="Times New Roman" pitchFamily="18" charset="0"/>
                <a:ea typeface="+mn-ea"/>
                <a:cs typeface="Times New Roman" pitchFamily="18" charset="0"/>
              </a:rPr>
              <a:t>Grignon</a:t>
            </a:r>
          </a:p>
          <a:p>
            <a:pPr marL="800100" lvl="1" indent="-342900" eaLnBrk="0" hangingPunct="0">
              <a:spcBef>
                <a:spcPct val="20000"/>
              </a:spcBef>
              <a:buFontTx/>
              <a:buChar char="•"/>
              <a:defRPr/>
            </a:pPr>
            <a:r>
              <a:rPr lang="fr-CA" sz="2000" u="sng" kern="0" dirty="0" smtClean="0">
                <a:latin typeface="Times New Roman" pitchFamily="18" charset="0"/>
                <a:cs typeface="Times New Roman" pitchFamily="18" charset="0"/>
              </a:rPr>
              <a:t>IUSMM</a:t>
            </a:r>
            <a:r>
              <a:rPr lang="fr-CA" sz="2000" kern="0" dirty="0" smtClean="0">
                <a:latin typeface="Times New Roman" pitchFamily="18" charset="0"/>
                <a:cs typeface="Times New Roman" pitchFamily="18" charset="0"/>
              </a:rPr>
              <a:t>: </a:t>
            </a:r>
            <a:r>
              <a:rPr lang="fr-CA" sz="2000" kern="0" dirty="0" smtClean="0">
                <a:latin typeface="Times New Roman" pitchFamily="18" charset="0"/>
                <a:ea typeface="+mn-ea"/>
                <a:cs typeface="Times New Roman" pitchFamily="18" charset="0"/>
              </a:rPr>
              <a:t>Olivier </a:t>
            </a:r>
            <a:r>
              <a:rPr lang="fr-CA" sz="2000" kern="0" dirty="0" err="1">
                <a:latin typeface="Times New Roman" pitchFamily="18" charset="0"/>
                <a:ea typeface="+mn-ea"/>
                <a:cs typeface="Times New Roman" pitchFamily="18" charset="0"/>
              </a:rPr>
              <a:t>Lipp</a:t>
            </a:r>
            <a:r>
              <a:rPr lang="fr-CA" sz="2000" kern="0" dirty="0">
                <a:latin typeface="Times New Roman" pitchFamily="18" charset="0"/>
                <a:ea typeface="+mn-ea"/>
                <a:cs typeface="Times New Roman" pitchFamily="18" charset="0"/>
              </a:rPr>
              <a:t>, Pierre Lalonde, Emmanuel </a:t>
            </a:r>
            <a:r>
              <a:rPr lang="fr-CA" sz="2000" kern="0" dirty="0" err="1">
                <a:latin typeface="Times New Roman" pitchFamily="18" charset="0"/>
                <a:ea typeface="+mn-ea"/>
                <a:cs typeface="Times New Roman" pitchFamily="18" charset="0"/>
              </a:rPr>
              <a:t>Stip</a:t>
            </a:r>
            <a:endParaRPr lang="fr-CA" sz="2000" kern="0" dirty="0">
              <a:latin typeface="Times New Roman" pitchFamily="18" charset="0"/>
              <a:ea typeface="+mn-ea"/>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67307" y="838202"/>
            <a:ext cx="6888162" cy="6604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2800" b="1" i="0" u="none" strike="noStrike" kern="1200" cap="none" spc="0" normalizeH="0" baseline="0" noProof="0" dirty="0" smtClean="0">
                <a:ln>
                  <a:noFill/>
                </a:ln>
                <a:solidFill>
                  <a:schemeClr val="tx2"/>
                </a:solidFill>
                <a:effectLst/>
                <a:uLnTx/>
                <a:uFillTx/>
                <a:latin typeface="+mj-lt"/>
                <a:ea typeface="+mj-ea"/>
                <a:cs typeface="+mj-cs"/>
              </a:rPr>
              <a:t>RIII-méthodologie</a:t>
            </a:r>
            <a:endParaRPr kumimoji="0" lang="fr-CA" sz="2800" b="1" i="0" u="none" strike="noStrike" kern="1200" cap="none" spc="0" normalizeH="0" baseline="0" noProof="0" dirty="0">
              <a:ln>
                <a:noFill/>
              </a:ln>
              <a:solidFill>
                <a:schemeClr val="tx2"/>
              </a:solidFill>
              <a:effectLst/>
              <a:uLnTx/>
              <a:uFillTx/>
              <a:latin typeface="+mj-lt"/>
              <a:ea typeface="+mj-ea"/>
              <a:cs typeface="+mj-cs"/>
            </a:endParaRPr>
          </a:p>
        </p:txBody>
      </p:sp>
      <p:sp>
        <p:nvSpPr>
          <p:cNvPr id="3" name="Rectangle 2"/>
          <p:cNvSpPr>
            <a:spLocks noChangeArrowheads="1"/>
          </p:cNvSpPr>
          <p:nvPr/>
        </p:nvSpPr>
        <p:spPr bwMode="auto">
          <a:xfrm>
            <a:off x="1031343" y="1437753"/>
            <a:ext cx="7130520" cy="5016758"/>
          </a:xfrm>
          <a:prstGeom prst="rect">
            <a:avLst/>
          </a:prstGeom>
          <a:noFill/>
          <a:ln w="9525">
            <a:noFill/>
            <a:miter lim="800000"/>
            <a:headEnd/>
            <a:tailEnd/>
          </a:ln>
        </p:spPr>
        <p:txBody>
          <a:bodyPr wrap="square">
            <a:spAutoFit/>
          </a:bodyPr>
          <a:lstStyle/>
          <a:p>
            <a:pPr algn="just"/>
            <a:r>
              <a:rPr lang="en-US" sz="2000" dirty="0">
                <a:latin typeface="Times New Roman" pitchFamily="18" charset="0"/>
                <a:cs typeface="Times New Roman" pitchFamily="18" charset="0"/>
              </a:rPr>
              <a:t>Painful sensations were evoked through </a:t>
            </a:r>
            <a:r>
              <a:rPr lang="en-US" sz="2000" dirty="0" smtClean="0">
                <a:latin typeface="Times New Roman" pitchFamily="18" charset="0"/>
                <a:cs typeface="Times New Roman" pitchFamily="18" charset="0"/>
              </a:rPr>
              <a:t>trans-</a:t>
            </a:r>
            <a:r>
              <a:rPr lang="en-US" sz="2000" dirty="0" err="1" smtClean="0">
                <a:latin typeface="Times New Roman" pitchFamily="18" charset="0"/>
                <a:cs typeface="Times New Roman" pitchFamily="18" charset="0"/>
              </a:rPr>
              <a:t>cutaneous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electrical stimulations of the </a:t>
            </a:r>
            <a:r>
              <a:rPr lang="en-US" sz="2000" dirty="0" err="1">
                <a:latin typeface="Times New Roman" pitchFamily="18" charset="0"/>
                <a:cs typeface="Times New Roman" pitchFamily="18" charset="0"/>
              </a:rPr>
              <a:t>sural</a:t>
            </a:r>
            <a:r>
              <a:rPr lang="en-US" sz="2000" dirty="0">
                <a:latin typeface="Times New Roman" pitchFamily="18" charset="0"/>
                <a:cs typeface="Times New Roman" pitchFamily="18" charset="0"/>
              </a:rPr>
              <a:t> nerve (across the </a:t>
            </a:r>
            <a:r>
              <a:rPr lang="en-US" sz="2000" dirty="0" smtClean="0">
                <a:latin typeface="Times New Roman" pitchFamily="18" charset="0"/>
                <a:cs typeface="Times New Roman" pitchFamily="18" charset="0"/>
              </a:rPr>
              <a:t>retro-</a:t>
            </a:r>
            <a:r>
              <a:rPr lang="en-US" sz="2000" dirty="0" err="1" smtClean="0">
                <a:latin typeface="Times New Roman" pitchFamily="18" charset="0"/>
                <a:cs typeface="Times New Roman" pitchFamily="18" charset="0"/>
              </a:rPr>
              <a:t>malleolar</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path of the left leg). Stimulations </a:t>
            </a:r>
            <a:r>
              <a:rPr lang="en-US" sz="2000" dirty="0" smtClean="0">
                <a:latin typeface="Times New Roman" pitchFamily="18" charset="0"/>
                <a:cs typeface="Times New Roman" pitchFamily="18" charset="0"/>
              </a:rPr>
              <a:t>consisted of </a:t>
            </a:r>
            <a:r>
              <a:rPr lang="en-US" sz="2000" dirty="0">
                <a:latin typeface="Times New Roman" pitchFamily="18" charset="0"/>
                <a:cs typeface="Times New Roman" pitchFamily="18" charset="0"/>
              </a:rPr>
              <a:t>a volley of five electrical pulses (square waves, each 1 ms long) administered at a rate of 240 Hz using a constant current stimulator. A stimulation volley lasted 21 </a:t>
            </a:r>
            <a:r>
              <a:rPr lang="en-US" sz="2000" dirty="0" err="1">
                <a:latin typeface="Times New Roman" pitchFamily="18" charset="0"/>
                <a:cs typeface="Times New Roman" pitchFamily="18" charset="0"/>
              </a:rPr>
              <a:t>ms.</a:t>
            </a:r>
            <a:r>
              <a:rPr lang="en-US" sz="2000" dirty="0">
                <a:latin typeface="Times New Roman" pitchFamily="18" charset="0"/>
                <a:cs typeface="Times New Roman" pitchFamily="18" charset="0"/>
              </a:rPr>
              <a:t> Stimulations produced a NFR response that was measured via an </a:t>
            </a:r>
            <a:r>
              <a:rPr lang="en-US" sz="2000" dirty="0" err="1">
                <a:latin typeface="Times New Roman" pitchFamily="18" charset="0"/>
                <a:cs typeface="Times New Roman" pitchFamily="18" charset="0"/>
              </a:rPr>
              <a:t>electromyographic</a:t>
            </a:r>
            <a:r>
              <a:rPr lang="en-US" sz="2000" dirty="0">
                <a:latin typeface="Times New Roman" pitchFamily="18" charset="0"/>
                <a:cs typeface="Times New Roman" pitchFamily="18" charset="0"/>
              </a:rPr>
              <a:t> (EMG) recording of the biceps </a:t>
            </a:r>
            <a:r>
              <a:rPr lang="en-US" sz="2000" dirty="0" err="1">
                <a:latin typeface="Times New Roman" pitchFamily="18" charset="0"/>
                <a:cs typeface="Times New Roman" pitchFamily="18" charset="0"/>
              </a:rPr>
              <a:t>femoris</a:t>
            </a:r>
            <a:r>
              <a:rPr lang="en-US" sz="2000" dirty="0">
                <a:latin typeface="Times New Roman" pitchFamily="18" charset="0"/>
                <a:cs typeface="Times New Roman" pitchFamily="18" charset="0"/>
              </a:rPr>
              <a:t> (i.e. knee-flexor muscle). Reflex threshold was determined using an iterative staircase method. EMG activity was considered reflexive when its amplitude exceeded baseline activity levels by at least 1.5 standard deviations. Withdrawal reflex activity was quantified by calculating the integral of the rectified EMG signal between 90 and 180 </a:t>
            </a:r>
            <a:r>
              <a:rPr lang="en-US" sz="2000" dirty="0" err="1">
                <a:latin typeface="Times New Roman" pitchFamily="18" charset="0"/>
                <a:cs typeface="Times New Roman" pitchFamily="18" charset="0"/>
              </a:rPr>
              <a:t>ms.</a:t>
            </a:r>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r>
              <a:rPr lang="fr-CA" sz="2000" dirty="0">
                <a:latin typeface="Times New Roman" pitchFamily="18" charset="0"/>
                <a:cs typeface="Times New Roman" pitchFamily="18" charset="0"/>
              </a:rPr>
              <a:t>Seuils de douleur: SS= 14mA; SCZ= 10mA</a:t>
            </a:r>
          </a:p>
          <a:p>
            <a:pPr algn="just"/>
            <a:r>
              <a:rPr lang="fr-CA" sz="2000" dirty="0">
                <a:latin typeface="Times New Roman" pitchFamily="18" charset="0"/>
                <a:cs typeface="Times New Roman" pitchFamily="18" charset="0"/>
              </a:rPr>
              <a:t>Seuils du réflexe: SS= 18mA; SCZ= 13.5mA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71550" y="805941"/>
            <a:ext cx="6750050" cy="633394"/>
          </a:xfrm>
          <a:prstGeom prst="rect">
            <a:avLst/>
          </a:prstGeom>
          <a:solidFill>
            <a:srgbClr val="5B1115"/>
          </a:solidFill>
          <a:ln w="9525">
            <a:noFill/>
            <a:miter lim="800000"/>
            <a:headEnd/>
            <a:tailEnd/>
          </a:ln>
        </p:spPr>
        <p:txBody>
          <a:bodyPr anchor="ctr"/>
          <a:lstStyle/>
          <a:p>
            <a:pPr algn="ctr" eaLnBrk="0" hangingPunct="0">
              <a:defRPr/>
            </a:pPr>
            <a:r>
              <a:rPr lang="en-CA" sz="2400" kern="0" cap="all" dirty="0">
                <a:solidFill>
                  <a:srgbClr val="DEE1BB"/>
                </a:solidFill>
                <a:latin typeface="+mj-lt"/>
                <a:ea typeface="+mj-ea"/>
                <a:cs typeface="+mj-cs"/>
              </a:rPr>
              <a:t>Des raisons </a:t>
            </a:r>
            <a:r>
              <a:rPr lang="en-CA" sz="2400" kern="0" cap="all" dirty="0" err="1">
                <a:solidFill>
                  <a:srgbClr val="DEE1BB"/>
                </a:solidFill>
                <a:latin typeface="+mj-lt"/>
                <a:ea typeface="+mj-ea"/>
                <a:cs typeface="+mj-cs"/>
              </a:rPr>
              <a:t>biologiques</a:t>
            </a:r>
            <a:r>
              <a:rPr lang="en-CA" sz="2400" kern="0" cap="all" dirty="0">
                <a:solidFill>
                  <a:srgbClr val="DEE1BB"/>
                </a:solidFill>
                <a:latin typeface="+mj-lt"/>
                <a:ea typeface="+mj-ea"/>
                <a:cs typeface="+mj-cs"/>
              </a:rPr>
              <a:t> ?</a:t>
            </a:r>
            <a:endParaRPr lang="fr-FR" sz="2400" kern="0" cap="all" dirty="0">
              <a:solidFill>
                <a:srgbClr val="DEE1BB"/>
              </a:solidFill>
              <a:latin typeface="+mj-lt"/>
              <a:ea typeface="+mj-ea"/>
              <a:cs typeface="+mj-cs"/>
            </a:endParaRPr>
          </a:p>
        </p:txBody>
      </p:sp>
      <p:sp>
        <p:nvSpPr>
          <p:cNvPr id="3" name="Rectangle 3"/>
          <p:cNvSpPr txBox="1">
            <a:spLocks noChangeArrowheads="1"/>
          </p:cNvSpPr>
          <p:nvPr/>
        </p:nvSpPr>
        <p:spPr bwMode="auto">
          <a:xfrm>
            <a:off x="671504" y="1680118"/>
            <a:ext cx="7200900" cy="489585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fr-FR" sz="2000" b="1" i="1" kern="0" dirty="0">
                <a:latin typeface="Times New Roman" pitchFamily="18" charset="0"/>
                <a:ea typeface="+mn-ea"/>
                <a:cs typeface="Times New Roman" pitchFamily="18" charset="0"/>
              </a:rPr>
              <a:t>Dopamine</a:t>
            </a:r>
            <a:r>
              <a:rPr lang="fr-FR" sz="2000" kern="0" dirty="0">
                <a:latin typeface="Times New Roman" pitchFamily="18" charset="0"/>
                <a:ea typeface="+mn-ea"/>
                <a:cs typeface="Times New Roman" pitchFamily="18" charset="0"/>
              </a:rPr>
              <a:t> (</a:t>
            </a:r>
            <a:r>
              <a:rPr lang="fr-FR" sz="2000" kern="0" dirty="0" err="1">
                <a:latin typeface="Times New Roman" pitchFamily="18" charset="0"/>
                <a:ea typeface="+mn-ea"/>
                <a:cs typeface="Times New Roman" pitchFamily="18" charset="0"/>
              </a:rPr>
              <a:t>Howes</a:t>
            </a:r>
            <a:r>
              <a:rPr lang="fr-FR" sz="2000" kern="0" dirty="0">
                <a:latin typeface="Times New Roman" pitchFamily="18" charset="0"/>
                <a:ea typeface="+mn-ea"/>
                <a:cs typeface="Times New Roman" pitchFamily="18" charset="0"/>
              </a:rPr>
              <a:t>, 2012; </a:t>
            </a:r>
            <a:r>
              <a:rPr lang="fr-FR" sz="2000" kern="0" dirty="0" err="1">
                <a:latin typeface="Times New Roman" pitchFamily="18" charset="0"/>
                <a:ea typeface="+mn-ea"/>
                <a:cs typeface="Times New Roman" pitchFamily="18" charset="0"/>
              </a:rPr>
              <a:t>Jarcho</a:t>
            </a:r>
            <a:r>
              <a:rPr lang="fr-FR" sz="2000" kern="0" dirty="0">
                <a:latin typeface="Times New Roman" pitchFamily="18" charset="0"/>
                <a:ea typeface="+mn-ea"/>
                <a:cs typeface="Times New Roman" pitchFamily="18" charset="0"/>
              </a:rPr>
              <a:t>, </a:t>
            </a:r>
            <a:r>
              <a:rPr lang="fr-FR" sz="2000" kern="0" dirty="0" smtClean="0">
                <a:latin typeface="Times New Roman" pitchFamily="18" charset="0"/>
                <a:ea typeface="+mn-ea"/>
                <a:cs typeface="Times New Roman" pitchFamily="18" charset="0"/>
              </a:rPr>
              <a:t>2012; Potvin, 2009)</a:t>
            </a:r>
            <a:endParaRPr lang="fr-FR" sz="2000" kern="0" dirty="0">
              <a:latin typeface="Times New Roman" pitchFamily="18" charset="0"/>
              <a:ea typeface="+mn-ea"/>
              <a:cs typeface="Times New Roman" pitchFamily="18" charset="0"/>
            </a:endParaRPr>
          </a:p>
          <a:p>
            <a:pPr marL="800100" lvl="1" indent="-342900" eaLnBrk="0" hangingPunct="0">
              <a:lnSpc>
                <a:spcPct val="90000"/>
              </a:lnSpc>
              <a:spcBef>
                <a:spcPct val="20000"/>
              </a:spcBef>
              <a:buFontTx/>
              <a:buChar char="•"/>
              <a:defRPr/>
            </a:pPr>
            <a:r>
              <a:rPr lang="fr-FR" sz="2000" kern="0" dirty="0">
                <a:latin typeface="Times New Roman" pitchFamily="18" charset="0"/>
                <a:ea typeface="+mn-ea"/>
                <a:cs typeface="Times New Roman" pitchFamily="18" charset="0"/>
              </a:rPr>
              <a:t>Amphétamines </a:t>
            </a:r>
            <a:r>
              <a:rPr lang="en-CA" sz="2000" kern="0" dirty="0">
                <a:latin typeface="Times New Roman" pitchFamily="18" charset="0"/>
                <a:cs typeface="Times New Roman" pitchFamily="18" charset="0"/>
                <a:sym typeface="Wingdings" pitchFamily="2" charset="2"/>
              </a:rPr>
              <a:t></a:t>
            </a:r>
            <a:r>
              <a:rPr lang="fr-FR" sz="2000" kern="0" dirty="0">
                <a:latin typeface="Times New Roman" pitchFamily="18" charset="0"/>
                <a:ea typeface="+mn-ea"/>
                <a:cs typeface="Times New Roman" pitchFamily="18" charset="0"/>
              </a:rPr>
              <a:t> psychoses toxiques</a:t>
            </a:r>
          </a:p>
          <a:p>
            <a:pPr marL="800100" lvl="1" indent="-342900" eaLnBrk="0" hangingPunct="0">
              <a:lnSpc>
                <a:spcPct val="90000"/>
              </a:lnSpc>
              <a:spcBef>
                <a:spcPct val="20000"/>
              </a:spcBef>
              <a:buFontTx/>
              <a:buChar char="•"/>
              <a:defRPr/>
            </a:pPr>
            <a:r>
              <a:rPr lang="fr-FR" sz="2000" kern="0" dirty="0">
                <a:latin typeface="Times New Roman" pitchFamily="18" charset="0"/>
                <a:ea typeface="+mn-ea"/>
                <a:cs typeface="Times New Roman" pitchFamily="18" charset="0"/>
              </a:rPr>
              <a:t>Libération accrue de dopamine au niveau du striatum dans la SCZ (TEP)</a:t>
            </a:r>
          </a:p>
          <a:p>
            <a:pPr marL="800100" lvl="1" indent="-342900" eaLnBrk="0" hangingPunct="0">
              <a:lnSpc>
                <a:spcPct val="90000"/>
              </a:lnSpc>
              <a:spcBef>
                <a:spcPct val="20000"/>
              </a:spcBef>
              <a:buFontTx/>
              <a:buChar char="•"/>
              <a:defRPr/>
            </a:pPr>
            <a:r>
              <a:rPr lang="fr-FR" sz="2000" kern="0" dirty="0">
                <a:latin typeface="Times New Roman" pitchFamily="18" charset="0"/>
                <a:ea typeface="+mn-ea"/>
                <a:cs typeface="Times New Roman" pitchFamily="18" charset="0"/>
              </a:rPr>
              <a:t>Antipsychotiques = antagonistes de récepteurs D</a:t>
            </a:r>
            <a:r>
              <a:rPr lang="fr-FR" sz="2000" kern="0" baseline="-25000" dirty="0">
                <a:latin typeface="Times New Roman" pitchFamily="18" charset="0"/>
                <a:ea typeface="+mn-ea"/>
                <a:cs typeface="Times New Roman" pitchFamily="18" charset="0"/>
              </a:rPr>
              <a:t>2</a:t>
            </a:r>
          </a:p>
          <a:p>
            <a:pPr marL="800100" lvl="1" indent="-342900" eaLnBrk="0" hangingPunct="0">
              <a:lnSpc>
                <a:spcPct val="90000"/>
              </a:lnSpc>
              <a:spcBef>
                <a:spcPct val="20000"/>
              </a:spcBef>
              <a:buFontTx/>
              <a:buChar char="•"/>
              <a:defRPr/>
            </a:pPr>
            <a:endParaRPr lang="fr-FR" sz="1200" kern="0" dirty="0">
              <a:latin typeface="Times New Roman" pitchFamily="18" charset="0"/>
              <a:ea typeface="+mn-ea"/>
              <a:cs typeface="Times New Roman" pitchFamily="18" charset="0"/>
            </a:endParaRPr>
          </a:p>
          <a:p>
            <a:pPr marL="800100" lvl="1" indent="-342900" eaLnBrk="0" hangingPunct="0">
              <a:lnSpc>
                <a:spcPct val="90000"/>
              </a:lnSpc>
              <a:spcBef>
                <a:spcPct val="20000"/>
              </a:spcBef>
              <a:buFontTx/>
              <a:buChar char="•"/>
              <a:defRPr/>
            </a:pPr>
            <a:r>
              <a:rPr lang="fr-FR" sz="2000" kern="0" dirty="0" smtClean="0">
                <a:latin typeface="Times New Roman" pitchFamily="18" charset="0"/>
                <a:cs typeface="Times New Roman" pitchFamily="18" charset="0"/>
              </a:rPr>
              <a:t>Dopamine: Rôle dans la modulation de la douleur ?</a:t>
            </a:r>
            <a:endParaRPr lang="fr-FR" sz="2000" kern="0" dirty="0">
              <a:latin typeface="Times New Roman" pitchFamily="18" charset="0"/>
              <a:ea typeface="+mn-ea"/>
              <a:cs typeface="Times New Roman" pitchFamily="18" charset="0"/>
            </a:endParaRPr>
          </a:p>
          <a:p>
            <a:pPr marL="342900" indent="-342900" eaLnBrk="0" hangingPunct="0">
              <a:lnSpc>
                <a:spcPct val="90000"/>
              </a:lnSpc>
              <a:spcBef>
                <a:spcPct val="20000"/>
              </a:spcBef>
              <a:buFontTx/>
              <a:buChar char="•"/>
              <a:defRPr/>
            </a:pPr>
            <a:endParaRPr lang="fr-FR" sz="1200" kern="0" dirty="0">
              <a:latin typeface="Times New Roman" pitchFamily="18" charset="0"/>
              <a:ea typeface="+mn-ea"/>
              <a:cs typeface="Times New Roman" pitchFamily="18" charset="0"/>
            </a:endParaRPr>
          </a:p>
          <a:p>
            <a:pPr marL="342900" indent="-342900" eaLnBrk="0" hangingPunct="0">
              <a:lnSpc>
                <a:spcPct val="90000"/>
              </a:lnSpc>
              <a:spcBef>
                <a:spcPct val="20000"/>
              </a:spcBef>
              <a:buFontTx/>
              <a:buChar char="•"/>
              <a:defRPr/>
            </a:pPr>
            <a:r>
              <a:rPr lang="fr-FR" sz="2000" b="1" i="1" kern="0" dirty="0">
                <a:latin typeface="Times New Roman" pitchFamily="18" charset="0"/>
                <a:ea typeface="+mn-ea"/>
                <a:cs typeface="Times New Roman" pitchFamily="18" charset="0"/>
              </a:rPr>
              <a:t>Glutamate</a:t>
            </a:r>
            <a:r>
              <a:rPr lang="fr-FR" sz="2000" kern="0" dirty="0">
                <a:latin typeface="Times New Roman" pitchFamily="18" charset="0"/>
                <a:ea typeface="+mn-ea"/>
                <a:cs typeface="Times New Roman" pitchFamily="18" charset="0"/>
              </a:rPr>
              <a:t> (</a:t>
            </a:r>
            <a:r>
              <a:rPr lang="fr-FR" sz="2000" kern="0" dirty="0" err="1">
                <a:latin typeface="Times New Roman" pitchFamily="18" charset="0"/>
                <a:ea typeface="+mn-ea"/>
                <a:cs typeface="Times New Roman" pitchFamily="18" charset="0"/>
              </a:rPr>
              <a:t>Krystal</a:t>
            </a:r>
            <a:r>
              <a:rPr lang="fr-FR" sz="2000" kern="0" dirty="0">
                <a:latin typeface="Times New Roman" pitchFamily="18" charset="0"/>
                <a:ea typeface="+mn-ea"/>
                <a:cs typeface="Times New Roman" pitchFamily="18" charset="0"/>
              </a:rPr>
              <a:t>, 1994; Hu, </a:t>
            </a:r>
            <a:r>
              <a:rPr lang="fr-FR" sz="2000" kern="0" dirty="0" smtClean="0">
                <a:latin typeface="Times New Roman" pitchFamily="18" charset="0"/>
                <a:ea typeface="+mn-ea"/>
                <a:cs typeface="Times New Roman" pitchFamily="18" charset="0"/>
              </a:rPr>
              <a:t>2015; </a:t>
            </a:r>
            <a:r>
              <a:rPr lang="fr-FR" sz="2000" kern="0" dirty="0" smtClean="0">
                <a:latin typeface="Times New Roman" pitchFamily="18" charset="0"/>
                <a:cs typeface="Times New Roman" pitchFamily="18" charset="0"/>
              </a:rPr>
              <a:t>Woolf, 2011</a:t>
            </a:r>
            <a:r>
              <a:rPr lang="fr-FR" sz="2000" kern="0" dirty="0" smtClean="0">
                <a:latin typeface="Times New Roman" pitchFamily="18" charset="0"/>
                <a:ea typeface="+mn-ea"/>
                <a:cs typeface="Times New Roman" pitchFamily="18" charset="0"/>
              </a:rPr>
              <a:t>)</a:t>
            </a:r>
            <a:endParaRPr lang="fr-FR" sz="2000" b="1" i="1" kern="0" dirty="0">
              <a:latin typeface="Times New Roman" pitchFamily="18" charset="0"/>
              <a:ea typeface="+mn-ea"/>
              <a:cs typeface="Times New Roman" pitchFamily="18" charset="0"/>
            </a:endParaRPr>
          </a:p>
          <a:p>
            <a:pPr marL="800100" lvl="1" indent="-342900" eaLnBrk="0" hangingPunct="0">
              <a:lnSpc>
                <a:spcPct val="90000"/>
              </a:lnSpc>
              <a:spcBef>
                <a:spcPct val="20000"/>
              </a:spcBef>
              <a:buFontTx/>
              <a:buChar char="•"/>
              <a:defRPr/>
            </a:pPr>
            <a:r>
              <a:rPr lang="fr-FR" sz="2000" kern="0" dirty="0" err="1">
                <a:latin typeface="Times New Roman" pitchFamily="18" charset="0"/>
                <a:ea typeface="+mn-ea"/>
                <a:cs typeface="Times New Roman" pitchFamily="18" charset="0"/>
              </a:rPr>
              <a:t>Kétamine</a:t>
            </a:r>
            <a:r>
              <a:rPr lang="fr-FR" sz="2000" kern="0" dirty="0">
                <a:latin typeface="Times New Roman" pitchFamily="18" charset="0"/>
                <a:ea typeface="+mn-ea"/>
                <a:cs typeface="Times New Roman" pitchFamily="18" charset="0"/>
              </a:rPr>
              <a:t> = antagoniste des récepteurs NMDA</a:t>
            </a:r>
          </a:p>
          <a:p>
            <a:pPr marL="800100" lvl="1" indent="-342900" eaLnBrk="0" hangingPunct="0">
              <a:lnSpc>
                <a:spcPct val="90000"/>
              </a:lnSpc>
              <a:spcBef>
                <a:spcPct val="20000"/>
              </a:spcBef>
              <a:buFontTx/>
              <a:buChar char="•"/>
              <a:defRPr/>
            </a:pPr>
            <a:r>
              <a:rPr lang="fr-FR" sz="2000" kern="0" dirty="0" err="1">
                <a:latin typeface="Times New Roman" pitchFamily="18" charset="0"/>
                <a:ea typeface="+mn-ea"/>
                <a:cs typeface="Times New Roman" pitchFamily="18" charset="0"/>
              </a:rPr>
              <a:t>Kétamine</a:t>
            </a:r>
            <a:r>
              <a:rPr lang="en-CA" sz="2000" kern="0" dirty="0">
                <a:latin typeface="Times New Roman" pitchFamily="18" charset="0"/>
                <a:cs typeface="Times New Roman" pitchFamily="18" charset="0"/>
                <a:sym typeface="Wingdings" pitchFamily="2" charset="2"/>
              </a:rPr>
              <a:t> </a:t>
            </a:r>
            <a:r>
              <a:rPr lang="fr-FR" sz="2000" kern="0" dirty="0">
                <a:latin typeface="Times New Roman" pitchFamily="18" charset="0"/>
                <a:ea typeface="+mn-ea"/>
                <a:cs typeface="Times New Roman" pitchFamily="18" charset="0"/>
              </a:rPr>
              <a:t> effets </a:t>
            </a:r>
            <a:r>
              <a:rPr lang="fr-FR" sz="2000" kern="0" dirty="0" err="1">
                <a:latin typeface="Times New Roman" pitchFamily="18" charset="0"/>
                <a:ea typeface="+mn-ea"/>
                <a:cs typeface="Times New Roman" pitchFamily="18" charset="0"/>
              </a:rPr>
              <a:t>psychoto</a:t>
            </a:r>
            <a:r>
              <a:rPr lang="fr-FR" sz="2000" kern="0" dirty="0">
                <a:latin typeface="Times New Roman" pitchFamily="18" charset="0"/>
                <a:ea typeface="+mn-ea"/>
                <a:cs typeface="Times New Roman" pitchFamily="18" charset="0"/>
              </a:rPr>
              <a:t>-mimétiques (</a:t>
            </a:r>
            <a:r>
              <a:rPr lang="fr-FR" sz="2000" kern="0" dirty="0" err="1">
                <a:latin typeface="Times New Roman" pitchFamily="18" charset="0"/>
                <a:ea typeface="+mn-ea"/>
                <a:cs typeface="Times New Roman" pitchFamily="18" charset="0"/>
              </a:rPr>
              <a:t>Krystal</a:t>
            </a:r>
            <a:r>
              <a:rPr lang="fr-FR" sz="2000" kern="0" dirty="0">
                <a:latin typeface="Times New Roman" pitchFamily="18" charset="0"/>
                <a:ea typeface="+mn-ea"/>
                <a:cs typeface="Times New Roman" pitchFamily="18" charset="0"/>
              </a:rPr>
              <a:t>, 1994)</a:t>
            </a:r>
          </a:p>
          <a:p>
            <a:pPr marL="800100" lvl="1" indent="-342900" eaLnBrk="0" hangingPunct="0">
              <a:lnSpc>
                <a:spcPct val="90000"/>
              </a:lnSpc>
              <a:spcBef>
                <a:spcPct val="20000"/>
              </a:spcBef>
              <a:buFontTx/>
              <a:buChar char="•"/>
              <a:defRPr/>
            </a:pPr>
            <a:r>
              <a:rPr lang="fr-FR" sz="2000" kern="0" dirty="0">
                <a:latin typeface="Times New Roman" pitchFamily="18" charset="0"/>
                <a:ea typeface="+mn-ea"/>
                <a:cs typeface="Times New Roman" pitchFamily="18" charset="0"/>
              </a:rPr>
              <a:t>Association entre SCZ et variations polymorphiques des récepteurs </a:t>
            </a:r>
            <a:r>
              <a:rPr kumimoji="1" lang="en-CA" sz="2000" kern="0" dirty="0">
                <a:latin typeface="Times New Roman" pitchFamily="18" charset="0"/>
                <a:cs typeface="Times New Roman" pitchFamily="18" charset="0"/>
              </a:rPr>
              <a:t>NMDA</a:t>
            </a:r>
            <a:r>
              <a:rPr kumimoji="1" lang="en-CA" sz="2000" kern="0" baseline="-25000" dirty="0">
                <a:latin typeface="Times New Roman" pitchFamily="18" charset="0"/>
                <a:cs typeface="Times New Roman" pitchFamily="18" charset="0"/>
              </a:rPr>
              <a:t>2A</a:t>
            </a:r>
            <a:r>
              <a:rPr kumimoji="1" lang="en-CA" sz="2000" kern="0" dirty="0">
                <a:latin typeface="Times New Roman" pitchFamily="18" charset="0"/>
                <a:cs typeface="Times New Roman" pitchFamily="18" charset="0"/>
              </a:rPr>
              <a:t>, AMPA</a:t>
            </a:r>
            <a:r>
              <a:rPr kumimoji="1" lang="en-CA" sz="2000" kern="0" baseline="-25000" dirty="0">
                <a:latin typeface="Times New Roman" pitchFamily="18" charset="0"/>
                <a:cs typeface="Times New Roman" pitchFamily="18" charset="0"/>
              </a:rPr>
              <a:t>1</a:t>
            </a:r>
            <a:r>
              <a:rPr kumimoji="1" lang="en-CA" sz="2000" kern="0" dirty="0">
                <a:latin typeface="Times New Roman" pitchFamily="18" charset="0"/>
                <a:cs typeface="Times New Roman" pitchFamily="18" charset="0"/>
              </a:rPr>
              <a:t> &amp; mGLU3</a:t>
            </a:r>
            <a:r>
              <a:rPr lang="fr-FR" sz="2000" kern="0" dirty="0">
                <a:latin typeface="Times New Roman" pitchFamily="18" charset="0"/>
                <a:ea typeface="+mn-ea"/>
                <a:cs typeface="Times New Roman" pitchFamily="18" charset="0"/>
              </a:rPr>
              <a:t> du glutamate</a:t>
            </a:r>
          </a:p>
          <a:p>
            <a:pPr marL="800100" lvl="1" indent="-342900" eaLnBrk="0" hangingPunct="0">
              <a:lnSpc>
                <a:spcPct val="90000"/>
              </a:lnSpc>
              <a:spcBef>
                <a:spcPct val="20000"/>
              </a:spcBef>
              <a:buFontTx/>
              <a:buChar char="•"/>
              <a:defRPr/>
            </a:pPr>
            <a:endParaRPr lang="fr-FR" sz="1200" kern="0" dirty="0">
              <a:latin typeface="Times New Roman" pitchFamily="18" charset="0"/>
              <a:ea typeface="+mn-ea"/>
              <a:cs typeface="Times New Roman" pitchFamily="18" charset="0"/>
            </a:endParaRPr>
          </a:p>
          <a:p>
            <a:pPr marL="800100" lvl="1" indent="-342900" eaLnBrk="0" hangingPunct="0">
              <a:lnSpc>
                <a:spcPct val="90000"/>
              </a:lnSpc>
              <a:spcBef>
                <a:spcPct val="20000"/>
              </a:spcBef>
              <a:buFontTx/>
              <a:buChar char="•"/>
              <a:defRPr/>
            </a:pPr>
            <a:r>
              <a:rPr lang="fr-FR" sz="2000" kern="0" dirty="0" err="1">
                <a:latin typeface="Times New Roman" pitchFamily="18" charset="0"/>
                <a:ea typeface="+mn-ea"/>
                <a:cs typeface="Times New Roman" pitchFamily="18" charset="0"/>
              </a:rPr>
              <a:t>Kétamine</a:t>
            </a:r>
            <a:r>
              <a:rPr lang="fr-FR" sz="2000" kern="0" dirty="0">
                <a:latin typeface="Times New Roman" pitchFamily="18" charset="0"/>
                <a:ea typeface="+mn-ea"/>
                <a:cs typeface="Times New Roman" pitchFamily="18" charset="0"/>
              </a:rPr>
              <a:t> </a:t>
            </a:r>
            <a:r>
              <a:rPr lang="en-CA" sz="2000" kern="0" dirty="0">
                <a:latin typeface="Times New Roman" pitchFamily="18" charset="0"/>
                <a:cs typeface="Times New Roman" pitchFamily="18" charset="0"/>
                <a:sym typeface="Wingdings" pitchFamily="2" charset="2"/>
              </a:rPr>
              <a:t> </a:t>
            </a:r>
            <a:r>
              <a:rPr lang="fr-FR" sz="2000" kern="0" dirty="0">
                <a:latin typeface="Times New Roman" pitchFamily="18" charset="0"/>
                <a:ea typeface="+mn-ea"/>
                <a:cs typeface="Times New Roman" pitchFamily="18" charset="0"/>
                <a:sym typeface="Wingdings" pitchFamily="2" charset="2"/>
              </a:rPr>
              <a:t>↓</a:t>
            </a:r>
            <a:r>
              <a:rPr lang="fr-FR" sz="2000" kern="0" dirty="0">
                <a:latin typeface="Times New Roman" pitchFamily="18" charset="0"/>
                <a:ea typeface="+mn-ea"/>
                <a:cs typeface="Times New Roman" pitchFamily="18" charset="0"/>
              </a:rPr>
              <a:t> sensibilisation centrale a la douleur (animal &amp; humain</a:t>
            </a:r>
            <a:r>
              <a:rPr lang="fr-FR" sz="2000" kern="0" dirty="0" smtClean="0">
                <a:latin typeface="Times New Roman" pitchFamily="18" charset="0"/>
                <a:ea typeface="+mn-ea"/>
                <a:cs typeface="Times New Roman" pitchFamily="18" charset="0"/>
              </a:rPr>
              <a:t>)</a:t>
            </a:r>
            <a:endParaRPr lang="fr-FR" sz="2000" kern="0" dirty="0">
              <a:latin typeface="Times New Roman" pitchFamily="18" charset="0"/>
              <a:ea typeface="+mn-ea"/>
              <a:cs typeface="Times New Roman" pitchFamily="18" charset="0"/>
            </a:endParaRPr>
          </a:p>
          <a:p>
            <a:pPr marL="342900" indent="-342900" eaLnBrk="0" hangingPunct="0">
              <a:lnSpc>
                <a:spcPct val="90000"/>
              </a:lnSpc>
              <a:spcBef>
                <a:spcPct val="20000"/>
              </a:spcBef>
              <a:buFontTx/>
              <a:buChar char="•"/>
              <a:defRPr/>
            </a:pPr>
            <a:endParaRPr lang="fr-FR" sz="2000" kern="0" dirty="0">
              <a:latin typeface="Times New Roman" pitchFamily="18" charset="0"/>
              <a:ea typeface="+mn-ea"/>
              <a:cs typeface="Times New Roman" pitchFamily="18" charset="0"/>
            </a:endParaRPr>
          </a:p>
        </p:txBody>
      </p:sp>
      <p:pic>
        <p:nvPicPr>
          <p:cNvPr id="4" name="Picture 5" descr="img021"/>
          <p:cNvPicPr>
            <a:picLocks noChangeAspect="1" noChangeArrowheads="1"/>
          </p:cNvPicPr>
          <p:nvPr/>
        </p:nvPicPr>
        <p:blipFill>
          <a:blip r:embed="rId2" cstate="print"/>
          <a:srcRect/>
          <a:stretch>
            <a:fillRect/>
          </a:stretch>
        </p:blipFill>
        <p:spPr bwMode="auto">
          <a:xfrm>
            <a:off x="6977590" y="3089290"/>
            <a:ext cx="1993900" cy="132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82715" y="1954240"/>
            <a:ext cx="4738687" cy="1000653"/>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3200" b="1" i="0" u="none" strike="noStrike" kern="1200" cap="none" spc="0" normalizeH="0" baseline="0" noProof="0" dirty="0" smtClean="0">
                <a:ln>
                  <a:noFill/>
                </a:ln>
                <a:solidFill>
                  <a:schemeClr val="tx2"/>
                </a:solidFill>
                <a:effectLst/>
                <a:uLnTx/>
                <a:uFillTx/>
                <a:latin typeface="+mj-lt"/>
                <a:ea typeface="+mj-ea"/>
                <a:cs typeface="+mj-cs"/>
              </a:rPr>
              <a:t>Conflits d’intérêt potentiels</a:t>
            </a:r>
            <a:endParaRPr kumimoji="0" lang="en-US" sz="32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1281111" y="3047995"/>
            <a:ext cx="6616700" cy="2557463"/>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CA"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400" b="0" i="0" u="none" strike="noStrike" kern="1200" cap="none" spc="0" normalizeH="0" baseline="0" noProof="0" dirty="0" err="1" smtClean="0">
                <a:ln>
                  <a:noFill/>
                </a:ln>
                <a:solidFill>
                  <a:schemeClr val="tx1"/>
                </a:solidFill>
                <a:effectLst/>
                <a:uLnTx/>
                <a:uFillTx/>
                <a:latin typeface="+mn-lt"/>
                <a:ea typeface="+mn-ea"/>
                <a:cs typeface="+mn-cs"/>
              </a:rPr>
              <a:t>Otsuka</a:t>
            </a:r>
            <a:r>
              <a:rPr kumimoji="0" lang="fr-CA" sz="2400" b="0" i="0" u="none" strike="noStrike" kern="1200" cap="none" spc="0" normalizeH="0" baseline="0" noProof="0" dirty="0" smtClean="0">
                <a:ln>
                  <a:noFill/>
                </a:ln>
                <a:solidFill>
                  <a:schemeClr val="tx1"/>
                </a:solidFill>
                <a:effectLst/>
                <a:uLnTx/>
                <a:uFillTx/>
                <a:latin typeface="+mn-lt"/>
                <a:ea typeface="+mn-ea"/>
                <a:cs typeface="+mn-cs"/>
              </a:rPr>
              <a:t> Pharmaceuticals (2017-2018)</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400" b="0" i="0" u="none" strike="noStrike" kern="1200" cap="none" spc="0" normalizeH="0" baseline="0" noProof="0" dirty="0" smtClean="0">
                <a:ln>
                  <a:noFill/>
                </a:ln>
                <a:solidFill>
                  <a:schemeClr val="tx1"/>
                </a:solidFill>
                <a:effectLst/>
                <a:uLnTx/>
                <a:uFillTx/>
                <a:latin typeface="+mn-lt"/>
                <a:ea typeface="+mn-ea"/>
                <a:cs typeface="+mn-cs"/>
              </a:rPr>
              <a:t>INSYS Pharmaceuticals (2017-2019)</a:t>
            </a:r>
          </a:p>
          <a:p>
            <a:pPr marL="228600" marR="0" lvl="0" indent="-228600" algn="l" defTabSz="914400" rtl="0" eaLnBrk="1" fontAlgn="auto" latinLnBrk="0" hangingPunct="1">
              <a:lnSpc>
                <a:spcPct val="90000"/>
              </a:lnSpc>
              <a:spcBef>
                <a:spcPts val="1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8699" y="857806"/>
            <a:ext cx="3097213" cy="1368425"/>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2400" b="1" i="0" u="none" strike="noStrike" kern="1200" cap="none" spc="0" normalizeH="0" baseline="0" noProof="0" dirty="0" smtClean="0">
                <a:ln>
                  <a:noFill/>
                </a:ln>
                <a:solidFill>
                  <a:schemeClr val="tx2"/>
                </a:solidFill>
                <a:effectLst/>
                <a:uLnTx/>
                <a:uFillTx/>
                <a:latin typeface="+mj-lt"/>
                <a:ea typeface="+mj-ea"/>
                <a:cs typeface="+mj-cs"/>
              </a:rPr>
              <a:t>Les </a:t>
            </a:r>
            <a:r>
              <a:rPr kumimoji="0" lang="en-CA" sz="2400" b="1" i="0" u="none" strike="noStrike" kern="1200" cap="none" spc="0" normalizeH="0" baseline="0" noProof="0" dirty="0" err="1" smtClean="0">
                <a:ln>
                  <a:noFill/>
                </a:ln>
                <a:solidFill>
                  <a:schemeClr val="tx2"/>
                </a:solidFill>
                <a:effectLst/>
                <a:uLnTx/>
                <a:uFillTx/>
                <a:latin typeface="+mj-lt"/>
                <a:ea typeface="+mj-ea"/>
                <a:cs typeface="+mj-cs"/>
              </a:rPr>
              <a:t>mécanismes</a:t>
            </a:r>
            <a:r>
              <a:rPr kumimoji="0" lang="en-CA" sz="2400" b="1" i="0" u="none" strike="noStrike" kern="1200" cap="none" spc="0" normalizeH="0" baseline="0" noProof="0" dirty="0" smtClean="0">
                <a:ln>
                  <a:noFill/>
                </a:ln>
                <a:solidFill>
                  <a:schemeClr val="tx2"/>
                </a:solidFill>
                <a:effectLst/>
                <a:uLnTx/>
                <a:uFillTx/>
                <a:latin typeface="+mj-lt"/>
                <a:ea typeface="+mj-ea"/>
                <a:cs typeface="+mj-cs"/>
              </a:rPr>
              <a:t> </a:t>
            </a:r>
            <a:r>
              <a:rPr kumimoji="0" lang="en-CA" sz="2400" b="1" i="0" u="none" strike="noStrike" kern="1200" cap="none" spc="0" normalizeH="0" baseline="0" noProof="0" dirty="0" err="1" smtClean="0">
                <a:ln>
                  <a:noFill/>
                </a:ln>
                <a:solidFill>
                  <a:schemeClr val="tx2"/>
                </a:solidFill>
                <a:effectLst/>
                <a:uLnTx/>
                <a:uFillTx/>
                <a:latin typeface="+mj-lt"/>
                <a:ea typeface="+mj-ea"/>
                <a:cs typeface="+mj-cs"/>
              </a:rPr>
              <a:t>endogènes</a:t>
            </a:r>
            <a:r>
              <a:rPr kumimoji="0" lang="en-CA" sz="2400" b="1" i="0" u="none" strike="noStrike" kern="1200" cap="none" spc="0" normalizeH="0" baseline="0" noProof="0" dirty="0" smtClean="0">
                <a:ln>
                  <a:noFill/>
                </a:ln>
                <a:solidFill>
                  <a:schemeClr val="tx2"/>
                </a:solidFill>
                <a:effectLst/>
                <a:uLnTx/>
                <a:uFillTx/>
                <a:latin typeface="+mj-lt"/>
                <a:ea typeface="+mj-ea"/>
                <a:cs typeface="+mj-cs"/>
              </a:rPr>
              <a:t/>
            </a:r>
            <a:br>
              <a:rPr kumimoji="0" lang="en-CA" sz="2400" b="1" i="0" u="none" strike="noStrike" kern="1200" cap="none" spc="0" normalizeH="0" baseline="0" noProof="0" dirty="0" smtClean="0">
                <a:ln>
                  <a:noFill/>
                </a:ln>
                <a:solidFill>
                  <a:schemeClr val="tx2"/>
                </a:solidFill>
                <a:effectLst/>
                <a:uLnTx/>
                <a:uFillTx/>
                <a:latin typeface="+mj-lt"/>
                <a:ea typeface="+mj-ea"/>
                <a:cs typeface="+mj-cs"/>
              </a:rPr>
            </a:br>
            <a:r>
              <a:rPr kumimoji="0" lang="en-CA" sz="2400" b="1" i="0" u="none" strike="noStrike" kern="1200" cap="none" spc="0" normalizeH="0" baseline="0" noProof="0" dirty="0" smtClean="0">
                <a:ln>
                  <a:noFill/>
                </a:ln>
                <a:solidFill>
                  <a:schemeClr val="tx2"/>
                </a:solidFill>
                <a:effectLst/>
                <a:uLnTx/>
                <a:uFillTx/>
                <a:latin typeface="+mj-lt"/>
                <a:ea typeface="+mj-ea"/>
                <a:cs typeface="+mj-cs"/>
              </a:rPr>
              <a:t>de modulation </a:t>
            </a:r>
            <a:br>
              <a:rPr kumimoji="0" lang="en-CA" sz="2400" b="1" i="0" u="none" strike="noStrike" kern="1200" cap="none" spc="0" normalizeH="0" baseline="0" noProof="0" dirty="0" smtClean="0">
                <a:ln>
                  <a:noFill/>
                </a:ln>
                <a:solidFill>
                  <a:schemeClr val="tx2"/>
                </a:solidFill>
                <a:effectLst/>
                <a:uLnTx/>
                <a:uFillTx/>
                <a:latin typeface="+mj-lt"/>
                <a:ea typeface="+mj-ea"/>
                <a:cs typeface="+mj-cs"/>
              </a:rPr>
            </a:br>
            <a:r>
              <a:rPr kumimoji="0" lang="en-CA" sz="2400" b="1" i="0" u="none" strike="noStrike" kern="1200" cap="none" spc="0" normalizeH="0" baseline="0" noProof="0" dirty="0" smtClean="0">
                <a:ln>
                  <a:noFill/>
                </a:ln>
                <a:solidFill>
                  <a:schemeClr val="tx2"/>
                </a:solidFill>
                <a:effectLst/>
                <a:uLnTx/>
                <a:uFillTx/>
                <a:latin typeface="+mj-lt"/>
                <a:ea typeface="+mj-ea"/>
                <a:cs typeface="+mj-cs"/>
              </a:rPr>
              <a:t>de la </a:t>
            </a:r>
            <a:r>
              <a:rPr kumimoji="0" lang="en-CA" sz="2400" b="1" i="0" u="none" strike="noStrike" kern="1200" cap="none" spc="0" normalizeH="0" baseline="0" noProof="0" dirty="0" err="1" smtClean="0">
                <a:ln>
                  <a:noFill/>
                </a:ln>
                <a:solidFill>
                  <a:schemeClr val="tx2"/>
                </a:solidFill>
                <a:effectLst/>
                <a:uLnTx/>
                <a:uFillTx/>
                <a:latin typeface="+mj-lt"/>
                <a:ea typeface="+mj-ea"/>
                <a:cs typeface="+mj-cs"/>
              </a:rPr>
              <a:t>douleur</a:t>
            </a:r>
            <a:endParaRPr kumimoji="0" lang="en-US" sz="2400" b="1" i="0" u="none" strike="noStrike" kern="1200" cap="none" spc="0" normalizeH="0" baseline="0" noProof="0" dirty="0">
              <a:ln>
                <a:noFill/>
              </a:ln>
              <a:solidFill>
                <a:schemeClr val="tx2"/>
              </a:solidFill>
              <a:effectLst/>
              <a:uLnTx/>
              <a:uFillTx/>
              <a:latin typeface="+mj-lt"/>
              <a:ea typeface="+mj-ea"/>
              <a:cs typeface="+mj-cs"/>
            </a:endParaRPr>
          </a:p>
        </p:txBody>
      </p:sp>
      <p:sp>
        <p:nvSpPr>
          <p:cNvPr id="3" name="Rectangle 2"/>
          <p:cNvSpPr>
            <a:spLocks noChangeArrowheads="1"/>
          </p:cNvSpPr>
          <p:nvPr/>
        </p:nvSpPr>
        <p:spPr bwMode="auto">
          <a:xfrm>
            <a:off x="721782" y="2517270"/>
            <a:ext cx="3311525" cy="4105275"/>
          </a:xfrm>
          <a:prstGeom prst="rect">
            <a:avLst/>
          </a:prstGeom>
          <a:noFill/>
          <a:ln w="9525">
            <a:noFill/>
            <a:miter lim="800000"/>
            <a:headEnd/>
            <a:tailEnd/>
          </a:ln>
        </p:spPr>
        <p:txBody>
          <a:bodyPr/>
          <a:lstStyle/>
          <a:p>
            <a:pPr marL="342900" indent="-342900">
              <a:lnSpc>
                <a:spcPct val="80000"/>
              </a:lnSpc>
              <a:spcBef>
                <a:spcPct val="20000"/>
              </a:spcBef>
              <a:buClr>
                <a:schemeClr val="hlink"/>
              </a:buClr>
              <a:buSzPct val="60000"/>
              <a:buFont typeface="Wingdings" pitchFamily="2" charset="2"/>
              <a:buChar char="n"/>
            </a:pPr>
            <a:r>
              <a:rPr lang="en-CA" sz="2000" dirty="0" err="1">
                <a:latin typeface="Times New Roman" pitchFamily="18" charset="0"/>
                <a:cs typeface="Times New Roman" pitchFamily="18" charset="0"/>
              </a:rPr>
              <a:t>Mécanismes</a:t>
            </a:r>
            <a:r>
              <a:rPr lang="en-CA" sz="2000" dirty="0">
                <a:latin typeface="Times New Roman" pitchFamily="18" charset="0"/>
                <a:cs typeface="Times New Roman" pitchFamily="18" charset="0"/>
              </a:rPr>
              <a:t> de </a:t>
            </a:r>
            <a:r>
              <a:rPr lang="en-CA" sz="2000" b="1" i="1" dirty="0" err="1">
                <a:latin typeface="Times New Roman" pitchFamily="18" charset="0"/>
                <a:cs typeface="Times New Roman" pitchFamily="18" charset="0"/>
              </a:rPr>
              <a:t>sensibilisation</a:t>
            </a:r>
            <a:endParaRPr lang="en-CA" sz="2000" b="1" i="1" dirty="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pPr>
            <a:endParaRPr lang="en-CA" sz="2000" dirty="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pPr>
            <a:r>
              <a:rPr lang="en-CA" sz="2000" dirty="0" err="1">
                <a:latin typeface="Times New Roman" pitchFamily="18" charset="0"/>
                <a:cs typeface="Times New Roman" pitchFamily="18" charset="0"/>
              </a:rPr>
              <a:t>L’ingrédient</a:t>
            </a:r>
            <a:r>
              <a:rPr lang="en-CA" sz="2000" dirty="0">
                <a:latin typeface="Times New Roman" pitchFamily="18" charset="0"/>
                <a:cs typeface="Times New Roman" pitchFamily="18" charset="0"/>
              </a:rPr>
              <a:t>: la </a:t>
            </a:r>
            <a:r>
              <a:rPr lang="en-CA" sz="2000" dirty="0" err="1">
                <a:latin typeface="Times New Roman" pitchFamily="18" charset="0"/>
                <a:cs typeface="Times New Roman" pitchFamily="18" charset="0"/>
              </a:rPr>
              <a:t>vitesse</a:t>
            </a:r>
            <a:r>
              <a:rPr lang="en-CA" sz="2000" dirty="0">
                <a:latin typeface="Times New Roman" pitchFamily="18" charset="0"/>
                <a:cs typeface="Times New Roman" pitchFamily="18" charset="0"/>
              </a:rPr>
              <a:t> de stimulation</a:t>
            </a:r>
            <a:endParaRPr lang="fr-FR" sz="2000" dirty="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pPr>
            <a:endParaRPr lang="en-CA" sz="2000" dirty="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pPr>
            <a:r>
              <a:rPr lang="en-CA" sz="2000" dirty="0">
                <a:latin typeface="Times New Roman" pitchFamily="18" charset="0"/>
                <a:cs typeface="Times New Roman" pitchFamily="18" charset="0"/>
              </a:rPr>
              <a:t>Fibres </a:t>
            </a:r>
            <a:r>
              <a:rPr lang="en-CA" sz="2000" dirty="0" err="1">
                <a:latin typeface="Times New Roman" pitchFamily="18" charset="0"/>
                <a:cs typeface="Times New Roman" pitchFamily="18" charset="0"/>
              </a:rPr>
              <a:t>lentes</a:t>
            </a:r>
            <a:r>
              <a:rPr lang="en-CA" sz="2000" dirty="0">
                <a:latin typeface="Times New Roman" pitchFamily="18" charset="0"/>
                <a:cs typeface="Times New Roman" pitchFamily="18" charset="0"/>
              </a:rPr>
              <a:t> (fibres C)</a:t>
            </a:r>
          </a:p>
          <a:p>
            <a:pPr marL="342900" indent="-342900">
              <a:lnSpc>
                <a:spcPct val="80000"/>
              </a:lnSpc>
              <a:spcBef>
                <a:spcPct val="20000"/>
              </a:spcBef>
              <a:buClr>
                <a:schemeClr val="hlink"/>
              </a:buClr>
              <a:buSzPct val="60000"/>
              <a:buFont typeface="Wingdings" pitchFamily="2" charset="2"/>
              <a:buChar char="n"/>
            </a:pPr>
            <a:endParaRPr lang="en-CA" sz="2000" dirty="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pPr>
            <a:r>
              <a:rPr lang="en-CA" sz="2000" dirty="0">
                <a:latin typeface="Times New Roman" pitchFamily="18" charset="0"/>
                <a:cs typeface="Times New Roman" pitchFamily="18" charset="0"/>
              </a:rPr>
              <a:t>“</a:t>
            </a:r>
            <a:r>
              <a:rPr lang="en-CA" sz="2000" dirty="0" err="1">
                <a:latin typeface="Times New Roman" pitchFamily="18" charset="0"/>
                <a:cs typeface="Times New Roman" pitchFamily="18" charset="0"/>
              </a:rPr>
              <a:t>sensibilisation</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centrale</a:t>
            </a:r>
            <a:r>
              <a:rPr lang="en-CA" sz="2000" dirty="0">
                <a:latin typeface="Times New Roman" pitchFamily="18" charset="0"/>
                <a:cs typeface="Times New Roman" pitchFamily="18" charset="0"/>
              </a:rPr>
              <a:t>”</a:t>
            </a:r>
          </a:p>
          <a:p>
            <a:pPr marL="742950" lvl="1" indent="-285750">
              <a:lnSpc>
                <a:spcPct val="80000"/>
              </a:lnSpc>
              <a:spcBef>
                <a:spcPct val="20000"/>
              </a:spcBef>
              <a:buClr>
                <a:schemeClr val="tx1"/>
              </a:buClr>
              <a:buFontTx/>
              <a:buChar char="•"/>
            </a:pPr>
            <a:r>
              <a:rPr lang="en-CA" sz="2000" dirty="0" err="1">
                <a:latin typeface="Times New Roman" pitchFamily="18" charset="0"/>
                <a:cs typeface="Times New Roman" pitchFamily="18" charset="0"/>
              </a:rPr>
              <a:t>Hyperalgésie</a:t>
            </a:r>
            <a:endParaRPr lang="en-CA" sz="2000" dirty="0">
              <a:latin typeface="Times New Roman" pitchFamily="18" charset="0"/>
              <a:cs typeface="Times New Roman" pitchFamily="18" charset="0"/>
            </a:endParaRPr>
          </a:p>
          <a:p>
            <a:pPr marL="742950" lvl="1" indent="-285750">
              <a:lnSpc>
                <a:spcPct val="80000"/>
              </a:lnSpc>
              <a:spcBef>
                <a:spcPct val="20000"/>
              </a:spcBef>
              <a:buClr>
                <a:schemeClr val="tx1"/>
              </a:buClr>
            </a:pPr>
            <a:r>
              <a:rPr lang="en-CA" sz="2000" dirty="0">
                <a:latin typeface="Times New Roman" pitchFamily="18" charset="0"/>
                <a:cs typeface="Times New Roman" pitchFamily="18" charset="0"/>
              </a:rPr>
              <a:t>(</a:t>
            </a:r>
            <a:r>
              <a:rPr lang="en-CA" sz="2000" dirty="0" err="1">
                <a:latin typeface="Times New Roman" pitchFamily="18" charset="0"/>
                <a:cs typeface="Times New Roman" pitchFamily="18" charset="0"/>
              </a:rPr>
              <a:t>sur</a:t>
            </a:r>
            <a:r>
              <a:rPr lang="en-CA" sz="2000" dirty="0">
                <a:latin typeface="Times New Roman" pitchFamily="18" charset="0"/>
                <a:cs typeface="Times New Roman" pitchFamily="18" charset="0"/>
              </a:rPr>
              <a:t> le site et </a:t>
            </a:r>
            <a:r>
              <a:rPr lang="en-CA" sz="2000" dirty="0" err="1">
                <a:latin typeface="Times New Roman" pitchFamily="18" charset="0"/>
                <a:cs typeface="Times New Roman" pitchFamily="18" charset="0"/>
              </a:rPr>
              <a:t>ailleurs</a:t>
            </a:r>
            <a:r>
              <a:rPr lang="en-CA" sz="2000" dirty="0">
                <a:latin typeface="Times New Roman" pitchFamily="18" charset="0"/>
                <a:cs typeface="Times New Roman" pitchFamily="18" charset="0"/>
              </a:rPr>
              <a:t>)</a:t>
            </a:r>
          </a:p>
          <a:p>
            <a:pPr marL="342900" indent="-342900">
              <a:lnSpc>
                <a:spcPct val="80000"/>
              </a:lnSpc>
              <a:spcBef>
                <a:spcPct val="20000"/>
              </a:spcBef>
              <a:buClr>
                <a:schemeClr val="hlink"/>
              </a:buClr>
              <a:buSzPct val="60000"/>
              <a:buFont typeface="Wingdings" pitchFamily="2" charset="2"/>
              <a:buChar char="n"/>
            </a:pPr>
            <a:endParaRPr lang="en-CA" sz="2000" dirty="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pPr>
            <a:r>
              <a:rPr lang="en-CA" sz="2000" dirty="0">
                <a:latin typeface="Times New Roman" pitchFamily="18" charset="0"/>
                <a:cs typeface="Times New Roman" pitchFamily="18" charset="0"/>
              </a:rPr>
              <a:t>Glutamate (</a:t>
            </a:r>
            <a:r>
              <a:rPr lang="en-CA" sz="2000" dirty="0" err="1">
                <a:latin typeface="Times New Roman" pitchFamily="18" charset="0"/>
                <a:cs typeface="Times New Roman" pitchFamily="18" charset="0"/>
              </a:rPr>
              <a:t>kétamine</a:t>
            </a:r>
            <a:r>
              <a:rPr lang="en-CA" sz="2000" dirty="0">
                <a:latin typeface="Times New Roman" pitchFamily="18" charset="0"/>
                <a:cs typeface="Times New Roman" pitchFamily="18" charset="0"/>
              </a:rPr>
              <a:t>)</a:t>
            </a:r>
          </a:p>
        </p:txBody>
      </p:sp>
      <p:sp>
        <p:nvSpPr>
          <p:cNvPr id="4" name="Rectangle 6"/>
          <p:cNvSpPr>
            <a:spLocks noChangeArrowheads="1"/>
          </p:cNvSpPr>
          <p:nvPr/>
        </p:nvSpPr>
        <p:spPr bwMode="auto">
          <a:xfrm>
            <a:off x="4373034" y="2932642"/>
            <a:ext cx="4032250" cy="3673475"/>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Char char="n"/>
              <a:defRPr/>
            </a:pPr>
            <a:r>
              <a:rPr lang="en-CA" sz="2000" dirty="0" err="1">
                <a:latin typeface="Times New Roman" pitchFamily="18" charset="0"/>
                <a:cs typeface="Times New Roman" pitchFamily="18" charset="0"/>
              </a:rPr>
              <a:t>Mécanismes</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d’</a:t>
            </a:r>
            <a:r>
              <a:rPr lang="en-CA" sz="2000" b="1" i="1" dirty="0" err="1">
                <a:latin typeface="Times New Roman" pitchFamily="18" charset="0"/>
                <a:cs typeface="Times New Roman" pitchFamily="18" charset="0"/>
              </a:rPr>
              <a:t>inhibition</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voies</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descendantes</a:t>
            </a:r>
            <a:r>
              <a:rPr lang="en-CA" sz="2000" dirty="0">
                <a:latin typeface="Times New Roman" pitchFamily="18" charset="0"/>
                <a:cs typeface="Times New Roman" pitchFamily="18" charset="0"/>
              </a:rPr>
              <a:t>)</a:t>
            </a:r>
          </a:p>
          <a:p>
            <a:pPr marL="342900" indent="-342900">
              <a:lnSpc>
                <a:spcPct val="80000"/>
              </a:lnSpc>
              <a:spcBef>
                <a:spcPct val="20000"/>
              </a:spcBef>
              <a:buClr>
                <a:schemeClr val="hlink"/>
              </a:buClr>
              <a:buSzPct val="60000"/>
              <a:buFont typeface="Wingdings" pitchFamily="2" charset="2"/>
              <a:buChar char="n"/>
              <a:defRPr/>
            </a:pPr>
            <a:endParaRPr lang="en-CA" sz="1200" dirty="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defRPr/>
            </a:pPr>
            <a:r>
              <a:rPr lang="en-CA" sz="2000" dirty="0" err="1">
                <a:latin typeface="Times New Roman" pitchFamily="18" charset="0"/>
                <a:cs typeface="Times New Roman" pitchFamily="18" charset="0"/>
              </a:rPr>
              <a:t>Trois</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neurotransmetteurs</a:t>
            </a:r>
            <a:endParaRPr lang="en-CA" sz="2000" dirty="0">
              <a:latin typeface="Times New Roman" pitchFamily="18" charset="0"/>
              <a:cs typeface="Times New Roman" pitchFamily="18" charset="0"/>
            </a:endParaRPr>
          </a:p>
          <a:p>
            <a:pPr marL="800100" lvl="1" indent="-342900">
              <a:lnSpc>
                <a:spcPct val="80000"/>
              </a:lnSpc>
              <a:spcBef>
                <a:spcPct val="20000"/>
              </a:spcBef>
              <a:buClr>
                <a:schemeClr val="hlink"/>
              </a:buClr>
              <a:buSzPct val="60000"/>
              <a:buFont typeface="Courier New" pitchFamily="49" charset="0"/>
              <a:buChar char="o"/>
              <a:defRPr/>
            </a:pPr>
            <a:r>
              <a:rPr lang="en-CA" sz="2000" dirty="0" err="1">
                <a:latin typeface="Times New Roman" pitchFamily="18" charset="0"/>
                <a:cs typeface="Times New Roman" pitchFamily="18" charset="0"/>
              </a:rPr>
              <a:t>Opioïdes</a:t>
            </a:r>
            <a:endParaRPr lang="en-CA" sz="2000" dirty="0">
              <a:latin typeface="Times New Roman" pitchFamily="18" charset="0"/>
              <a:cs typeface="Times New Roman" pitchFamily="18" charset="0"/>
            </a:endParaRPr>
          </a:p>
          <a:p>
            <a:pPr marL="800100" lvl="1" indent="-342900">
              <a:lnSpc>
                <a:spcPct val="80000"/>
              </a:lnSpc>
              <a:spcBef>
                <a:spcPct val="20000"/>
              </a:spcBef>
              <a:buClr>
                <a:schemeClr val="hlink"/>
              </a:buClr>
              <a:buSzPct val="60000"/>
              <a:buFont typeface="Courier New" pitchFamily="49" charset="0"/>
              <a:buChar char="o"/>
              <a:defRPr/>
            </a:pPr>
            <a:r>
              <a:rPr lang="en-CA" sz="2000" dirty="0" err="1">
                <a:latin typeface="Times New Roman" pitchFamily="18" charset="0"/>
                <a:cs typeface="Times New Roman" pitchFamily="18" charset="0"/>
              </a:rPr>
              <a:t>Sérotonine</a:t>
            </a:r>
            <a:endParaRPr lang="en-CA" sz="2000" dirty="0">
              <a:latin typeface="Times New Roman" pitchFamily="18" charset="0"/>
              <a:cs typeface="Times New Roman" pitchFamily="18" charset="0"/>
            </a:endParaRPr>
          </a:p>
          <a:p>
            <a:pPr marL="800100" lvl="1" indent="-342900">
              <a:lnSpc>
                <a:spcPct val="80000"/>
              </a:lnSpc>
              <a:spcBef>
                <a:spcPct val="20000"/>
              </a:spcBef>
              <a:buClr>
                <a:schemeClr val="hlink"/>
              </a:buClr>
              <a:buSzPct val="60000"/>
              <a:buFont typeface="Courier New" pitchFamily="49" charset="0"/>
              <a:buChar char="o"/>
              <a:defRPr/>
            </a:pPr>
            <a:r>
              <a:rPr lang="en-CA" sz="2000" dirty="0" err="1">
                <a:latin typeface="Times New Roman" pitchFamily="18" charset="0"/>
                <a:cs typeface="Times New Roman" pitchFamily="18" charset="0"/>
              </a:rPr>
              <a:t>Norépinéphrine</a:t>
            </a:r>
            <a:endParaRPr lang="en-CA" sz="2000" dirty="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defRPr/>
            </a:pPr>
            <a:endParaRPr lang="en-CA" sz="1200" dirty="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defRPr/>
            </a:pPr>
            <a:r>
              <a:rPr lang="en-CA" sz="2000" dirty="0" err="1">
                <a:latin typeface="Times New Roman" pitchFamily="18" charset="0"/>
                <a:cs typeface="Times New Roman" pitchFamily="18" charset="0"/>
              </a:rPr>
              <a:t>L’effet</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d’inhibition</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varie</a:t>
            </a:r>
            <a:r>
              <a:rPr lang="en-CA" sz="2000" dirty="0">
                <a:latin typeface="Times New Roman" pitchFamily="18" charset="0"/>
                <a:cs typeface="Times New Roman" pitchFamily="18" charset="0"/>
              </a:rPr>
              <a:t> en </a:t>
            </a:r>
            <a:r>
              <a:rPr lang="en-CA" sz="2000" dirty="0" err="1">
                <a:latin typeface="Times New Roman" pitchFamily="18" charset="0"/>
                <a:cs typeface="Times New Roman" pitchFamily="18" charset="0"/>
              </a:rPr>
              <a:t>fonction</a:t>
            </a:r>
            <a:r>
              <a:rPr lang="en-CA" sz="2000" dirty="0">
                <a:latin typeface="Times New Roman" pitchFamily="18" charset="0"/>
                <a:cs typeface="Times New Roman" pitchFamily="18" charset="0"/>
              </a:rPr>
              <a:t> de:</a:t>
            </a:r>
          </a:p>
          <a:p>
            <a:pPr marL="742950" lvl="1" indent="-285750">
              <a:lnSpc>
                <a:spcPct val="80000"/>
              </a:lnSpc>
              <a:spcBef>
                <a:spcPct val="20000"/>
              </a:spcBef>
              <a:buClr>
                <a:schemeClr val="tx1"/>
              </a:buClr>
              <a:buFontTx/>
              <a:buChar char="•"/>
              <a:defRPr/>
            </a:pPr>
            <a:r>
              <a:rPr lang="en-CA" sz="2000" dirty="0" err="1">
                <a:latin typeface="Times New Roman" pitchFamily="18" charset="0"/>
                <a:cs typeface="Times New Roman" pitchFamily="18" charset="0"/>
              </a:rPr>
              <a:t>L’intensité</a:t>
            </a:r>
            <a:r>
              <a:rPr lang="en-CA" sz="2000" dirty="0">
                <a:latin typeface="Times New Roman" pitchFamily="18" charset="0"/>
                <a:cs typeface="Times New Roman" pitchFamily="18" charset="0"/>
              </a:rPr>
              <a:t> de la stimulation</a:t>
            </a:r>
          </a:p>
          <a:p>
            <a:pPr marL="742950" lvl="1" indent="-285750">
              <a:lnSpc>
                <a:spcPct val="80000"/>
              </a:lnSpc>
              <a:spcBef>
                <a:spcPct val="20000"/>
              </a:spcBef>
              <a:buClr>
                <a:schemeClr val="tx1"/>
              </a:buClr>
              <a:buFontTx/>
              <a:buChar char="•"/>
              <a:defRPr/>
            </a:pPr>
            <a:r>
              <a:rPr lang="en-CA" sz="2000" dirty="0">
                <a:latin typeface="Times New Roman" pitchFamily="18" charset="0"/>
                <a:cs typeface="Times New Roman" pitchFamily="18" charset="0"/>
              </a:rPr>
              <a:t>La </a:t>
            </a:r>
            <a:r>
              <a:rPr lang="en-CA" sz="2000" dirty="0" err="1">
                <a:latin typeface="Times New Roman" pitchFamily="18" charset="0"/>
                <a:cs typeface="Times New Roman" pitchFamily="18" charset="0"/>
              </a:rPr>
              <a:t>durée</a:t>
            </a:r>
            <a:r>
              <a:rPr lang="en-CA" sz="2000" dirty="0">
                <a:latin typeface="Times New Roman" pitchFamily="18" charset="0"/>
                <a:cs typeface="Times New Roman" pitchFamily="18" charset="0"/>
              </a:rPr>
              <a:t> de la stimulation</a:t>
            </a:r>
          </a:p>
          <a:p>
            <a:pPr marL="742950" lvl="1" indent="-285750">
              <a:lnSpc>
                <a:spcPct val="80000"/>
              </a:lnSpc>
              <a:spcBef>
                <a:spcPct val="20000"/>
              </a:spcBef>
              <a:buClr>
                <a:schemeClr val="tx1"/>
              </a:buClr>
              <a:buFontTx/>
              <a:buChar char="•"/>
              <a:defRPr/>
            </a:pPr>
            <a:r>
              <a:rPr lang="en-CA" sz="2000" dirty="0">
                <a:latin typeface="Times New Roman" pitchFamily="18" charset="0"/>
                <a:cs typeface="Times New Roman" pitchFamily="18" charset="0"/>
              </a:rPr>
              <a:t>La surface de la stimulation</a:t>
            </a:r>
            <a:endParaRPr lang="en-CA" u="sng" dirty="0">
              <a:latin typeface="Times New Roman" pitchFamily="18" charset="0"/>
              <a:cs typeface="Times New Roman" pitchFamily="18" charset="0"/>
            </a:endParaRPr>
          </a:p>
        </p:txBody>
      </p:sp>
      <p:cxnSp>
        <p:nvCxnSpPr>
          <p:cNvPr id="5" name="Straight Connector 5"/>
          <p:cNvCxnSpPr>
            <a:cxnSpLocks noChangeShapeType="1"/>
          </p:cNvCxnSpPr>
          <p:nvPr/>
        </p:nvCxnSpPr>
        <p:spPr bwMode="auto">
          <a:xfrm flipH="1">
            <a:off x="4092576" y="1684864"/>
            <a:ext cx="5291" cy="4785258"/>
          </a:xfrm>
          <a:prstGeom prst="line">
            <a:avLst/>
          </a:prstGeom>
          <a:noFill/>
          <a:ln w="28575" algn="ctr">
            <a:solidFill>
              <a:srgbClr val="002060"/>
            </a:solidFill>
            <a:round/>
            <a:headEnd/>
            <a:tailEnd/>
          </a:ln>
        </p:spPr>
      </p:cxnSp>
      <p:cxnSp>
        <p:nvCxnSpPr>
          <p:cNvPr id="6" name="Straight Connector 29"/>
          <p:cNvCxnSpPr>
            <a:cxnSpLocks noChangeShapeType="1"/>
          </p:cNvCxnSpPr>
          <p:nvPr/>
        </p:nvCxnSpPr>
        <p:spPr bwMode="auto">
          <a:xfrm flipH="1">
            <a:off x="4092576" y="2742143"/>
            <a:ext cx="4033838" cy="0"/>
          </a:xfrm>
          <a:prstGeom prst="line">
            <a:avLst/>
          </a:prstGeom>
          <a:noFill/>
          <a:ln w="28575" algn="ctr">
            <a:solidFill>
              <a:srgbClr val="002060"/>
            </a:solidFill>
            <a:round/>
            <a:headEnd/>
            <a:tailEnd/>
          </a:ln>
        </p:spPr>
      </p:cxnSp>
      <p:sp>
        <p:nvSpPr>
          <p:cNvPr id="7" name="Rectangle 2"/>
          <p:cNvSpPr>
            <a:spLocks noChangeArrowheads="1"/>
          </p:cNvSpPr>
          <p:nvPr/>
        </p:nvSpPr>
        <p:spPr bwMode="auto">
          <a:xfrm>
            <a:off x="4618036" y="895882"/>
            <a:ext cx="3416831" cy="1542515"/>
          </a:xfrm>
          <a:prstGeom prst="rect">
            <a:avLst/>
          </a:prstGeom>
          <a:noFill/>
          <a:ln w="9525">
            <a:noFill/>
            <a:miter lim="800000"/>
            <a:headEnd/>
            <a:tailEnd/>
          </a:ln>
        </p:spPr>
        <p:txBody>
          <a:bodyPr/>
          <a:lstStyle/>
          <a:p>
            <a:pPr marL="342900" indent="-342900">
              <a:lnSpc>
                <a:spcPct val="80000"/>
              </a:lnSpc>
              <a:spcBef>
                <a:spcPct val="20000"/>
              </a:spcBef>
              <a:buClr>
                <a:schemeClr val="hlink"/>
              </a:buClr>
              <a:buSzPct val="60000"/>
              <a:buFont typeface="Wingdings" pitchFamily="2" charset="2"/>
              <a:buChar char="n"/>
            </a:pPr>
            <a:r>
              <a:rPr lang="en-CA" sz="2000" dirty="0" err="1" smtClean="0">
                <a:latin typeface="Times New Roman" pitchFamily="18" charset="0"/>
                <a:cs typeface="Times New Roman" pitchFamily="18" charset="0"/>
              </a:rPr>
              <a:t>Ces</a:t>
            </a:r>
            <a:r>
              <a:rPr lang="en-CA" sz="2000" dirty="0" smtClean="0">
                <a:latin typeface="Times New Roman" pitchFamily="18" charset="0"/>
                <a:cs typeface="Times New Roman" pitchFamily="18" charset="0"/>
              </a:rPr>
              <a:t> </a:t>
            </a:r>
            <a:r>
              <a:rPr lang="en-CA" sz="2000" dirty="0" err="1">
                <a:latin typeface="Times New Roman" pitchFamily="18" charset="0"/>
                <a:cs typeface="Times New Roman" pitchFamily="18" charset="0"/>
              </a:rPr>
              <a:t>mécanismes</a:t>
            </a:r>
            <a:r>
              <a:rPr lang="en-CA" sz="2000" dirty="0">
                <a:latin typeface="Times New Roman" pitchFamily="18" charset="0"/>
                <a:cs typeface="Times New Roman" pitchFamily="18" charset="0"/>
              </a:rPr>
              <a:t> </a:t>
            </a:r>
            <a:r>
              <a:rPr lang="en-CA" sz="2000" dirty="0" err="1" smtClean="0">
                <a:latin typeface="Times New Roman" pitchFamily="18" charset="0"/>
                <a:cs typeface="Times New Roman" pitchFamily="18" charset="0"/>
              </a:rPr>
              <a:t>influencent</a:t>
            </a:r>
            <a:r>
              <a:rPr lang="en-CA" sz="2000" dirty="0" smtClean="0">
                <a:latin typeface="Times New Roman" pitchFamily="18" charset="0"/>
                <a:cs typeface="Times New Roman" pitchFamily="18" charset="0"/>
              </a:rPr>
              <a:t> </a:t>
            </a:r>
            <a:r>
              <a:rPr lang="en-CA" sz="2000" dirty="0">
                <a:latin typeface="Times New Roman" pitchFamily="18" charset="0"/>
                <a:cs typeface="Times New Roman" pitchFamily="18" charset="0"/>
              </a:rPr>
              <a:t>le </a:t>
            </a:r>
            <a:r>
              <a:rPr lang="en-CA" sz="2000" dirty="0" err="1">
                <a:latin typeface="Times New Roman" pitchFamily="18" charset="0"/>
                <a:cs typeface="Times New Roman" pitchFamily="18" charset="0"/>
              </a:rPr>
              <a:t>risque</a:t>
            </a:r>
            <a:r>
              <a:rPr lang="en-CA" sz="2000" dirty="0">
                <a:latin typeface="Times New Roman" pitchFamily="18" charset="0"/>
                <a:cs typeface="Times New Roman" pitchFamily="18" charset="0"/>
              </a:rPr>
              <a:t> de </a:t>
            </a:r>
            <a:r>
              <a:rPr lang="en-CA" sz="2000" dirty="0" err="1">
                <a:latin typeface="Times New Roman" pitchFamily="18" charset="0"/>
                <a:cs typeface="Times New Roman" pitchFamily="18" charset="0"/>
              </a:rPr>
              <a:t>développer</a:t>
            </a:r>
            <a:r>
              <a:rPr lang="en-CA" sz="2000" dirty="0">
                <a:latin typeface="Times New Roman" pitchFamily="18" charset="0"/>
                <a:cs typeface="Times New Roman" pitchFamily="18" charset="0"/>
              </a:rPr>
              <a:t> de la </a:t>
            </a:r>
            <a:r>
              <a:rPr lang="en-CA" sz="2000" dirty="0" err="1">
                <a:latin typeface="Times New Roman" pitchFamily="18" charset="0"/>
                <a:cs typeface="Times New Roman" pitchFamily="18" charset="0"/>
              </a:rPr>
              <a:t>douleur</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chronique</a:t>
            </a:r>
            <a:r>
              <a:rPr lang="en-CA" sz="2000" dirty="0">
                <a:latin typeface="Times New Roman" pitchFamily="18" charset="0"/>
                <a:cs typeface="Times New Roman" pitchFamily="18" charset="0"/>
              </a:rPr>
              <a:t> a la suite </a:t>
            </a:r>
            <a:r>
              <a:rPr lang="en-CA" sz="2000" dirty="0" err="1">
                <a:latin typeface="Times New Roman" pitchFamily="18" charset="0"/>
                <a:cs typeface="Times New Roman" pitchFamily="18" charset="0"/>
              </a:rPr>
              <a:t>d’une</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opération</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ou</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d’une</a:t>
            </a:r>
            <a:r>
              <a:rPr lang="en-CA" sz="2000" dirty="0">
                <a:latin typeface="Times New Roman" pitchFamily="18" charset="0"/>
                <a:cs typeface="Times New Roman" pitchFamily="18" charset="0"/>
              </a:rPr>
              <a:t> </a:t>
            </a:r>
            <a:r>
              <a:rPr lang="en-CA" sz="2000" dirty="0" err="1" smtClean="0">
                <a:latin typeface="Times New Roman" pitchFamily="18" charset="0"/>
                <a:cs typeface="Times New Roman" pitchFamily="18" charset="0"/>
              </a:rPr>
              <a:t>chirurgie</a:t>
            </a:r>
            <a:r>
              <a:rPr lang="en-CA" sz="2000" dirty="0" smtClean="0">
                <a:latin typeface="Times New Roman" pitchFamily="18" charset="0"/>
                <a:cs typeface="Times New Roman" pitchFamily="18" charset="0"/>
              </a:rPr>
              <a:t> (Wilder-Smith, 2010</a:t>
            </a:r>
            <a:endParaRPr lang="en-CA" sz="2000" b="1" dirty="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pPr>
            <a:endParaRPr lang="en-C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209" y="784739"/>
            <a:ext cx="7419471" cy="696928"/>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2800" b="1" i="0" u="none" strike="noStrike" kern="1200" cap="none" spc="0" normalizeH="0" baseline="0" noProof="0" dirty="0" smtClean="0">
                <a:ln>
                  <a:noFill/>
                </a:ln>
                <a:solidFill>
                  <a:schemeClr val="tx2"/>
                </a:solidFill>
                <a:effectLst/>
                <a:uLnTx/>
                <a:uFillTx/>
                <a:latin typeface="+mj-lt"/>
                <a:ea typeface="+mj-ea"/>
                <a:cs typeface="+mj-cs"/>
              </a:rPr>
              <a:t>La </a:t>
            </a:r>
            <a:r>
              <a:rPr kumimoji="0" lang="en-CA" sz="2800" b="1" i="0" u="none" strike="noStrike" kern="1200" cap="none" spc="0" normalizeH="0" baseline="0" noProof="0" dirty="0" err="1" smtClean="0">
                <a:ln>
                  <a:noFill/>
                </a:ln>
                <a:solidFill>
                  <a:schemeClr val="tx2"/>
                </a:solidFill>
                <a:effectLst/>
                <a:uLnTx/>
                <a:uFillTx/>
                <a:latin typeface="+mj-lt"/>
                <a:ea typeface="+mj-ea"/>
                <a:cs typeface="+mj-cs"/>
              </a:rPr>
              <a:t>douleur</a:t>
            </a:r>
            <a:r>
              <a:rPr kumimoji="0" lang="en-CA" sz="2800" b="1" i="0" u="none" strike="noStrike" kern="1200" cap="none" spc="0" normalizeH="0" baseline="0" noProof="0" dirty="0" smtClean="0">
                <a:ln>
                  <a:noFill/>
                </a:ln>
                <a:solidFill>
                  <a:schemeClr val="tx2"/>
                </a:solidFill>
                <a:effectLst/>
                <a:uLnTx/>
                <a:uFillTx/>
                <a:latin typeface="+mj-lt"/>
                <a:ea typeface="+mj-ea"/>
                <a:cs typeface="+mj-cs"/>
              </a:rPr>
              <a:t> </a:t>
            </a:r>
            <a:r>
              <a:rPr kumimoji="0" lang="en-CA" sz="2800" b="1" i="1" u="none" strike="noStrike" kern="1200" cap="none" spc="0" normalizeH="0" baseline="0" noProof="0" dirty="0" err="1" smtClean="0">
                <a:ln>
                  <a:noFill/>
                </a:ln>
                <a:solidFill>
                  <a:schemeClr val="tx2"/>
                </a:solidFill>
                <a:effectLst/>
                <a:uLnTx/>
                <a:uFillTx/>
                <a:latin typeface="+mj-lt"/>
                <a:ea typeface="+mj-ea"/>
                <a:cs typeface="+mj-cs"/>
              </a:rPr>
              <a:t>clinique</a:t>
            </a:r>
            <a:r>
              <a:rPr kumimoji="0" lang="en-CA" sz="2800" b="1" i="1" u="none" strike="noStrike" kern="1200" cap="none" spc="0" normalizeH="0" baseline="0" noProof="0" dirty="0" smtClean="0">
                <a:ln>
                  <a:noFill/>
                </a:ln>
                <a:solidFill>
                  <a:schemeClr val="tx2"/>
                </a:solidFill>
                <a:effectLst/>
                <a:uLnTx/>
                <a:uFillTx/>
                <a:latin typeface="+mj-lt"/>
                <a:ea typeface="+mj-ea"/>
                <a:cs typeface="+mj-cs"/>
              </a:rPr>
              <a:t> </a:t>
            </a:r>
            <a:r>
              <a:rPr kumimoji="0" lang="en-CA" sz="2800" b="1" i="0" u="none" strike="noStrike" kern="1200" cap="none" spc="0" normalizeH="0" baseline="0" noProof="0" dirty="0" err="1" smtClean="0">
                <a:ln>
                  <a:noFill/>
                </a:ln>
                <a:solidFill>
                  <a:schemeClr val="tx2"/>
                </a:solidFill>
                <a:effectLst/>
                <a:uLnTx/>
                <a:uFillTx/>
                <a:latin typeface="+mj-lt"/>
                <a:ea typeface="+mj-ea"/>
                <a:cs typeface="+mj-cs"/>
              </a:rPr>
              <a:t>dans</a:t>
            </a:r>
            <a:r>
              <a:rPr kumimoji="0" lang="en-CA" sz="2800" b="1" i="0" u="none" strike="noStrike" kern="1200" cap="none" spc="0" normalizeH="0" baseline="0" noProof="0" dirty="0" smtClean="0">
                <a:ln>
                  <a:noFill/>
                </a:ln>
                <a:solidFill>
                  <a:schemeClr val="tx2"/>
                </a:solidFill>
                <a:effectLst/>
                <a:uLnTx/>
                <a:uFillTx/>
                <a:latin typeface="+mj-lt"/>
                <a:ea typeface="+mj-ea"/>
                <a:cs typeface="+mj-cs"/>
              </a:rPr>
              <a:t> la </a:t>
            </a:r>
            <a:r>
              <a:rPr kumimoji="0" lang="en-CA" sz="2800" b="1" i="0" u="none" strike="noStrike" kern="1200" cap="none" spc="0" normalizeH="0" baseline="0" noProof="0" dirty="0" err="1" smtClean="0">
                <a:ln>
                  <a:noFill/>
                </a:ln>
                <a:solidFill>
                  <a:schemeClr val="tx2"/>
                </a:solidFill>
                <a:effectLst/>
                <a:uLnTx/>
                <a:uFillTx/>
                <a:latin typeface="+mj-lt"/>
                <a:ea typeface="+mj-ea"/>
                <a:cs typeface="+mj-cs"/>
              </a:rPr>
              <a:t>schizophrénie</a:t>
            </a:r>
            <a:endParaRPr kumimoji="0" lang="en-US" sz="28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 name="Rectangle 18"/>
          <p:cNvSpPr>
            <a:spLocks noChangeArrowheads="1"/>
          </p:cNvSpPr>
          <p:nvPr/>
        </p:nvSpPr>
        <p:spPr bwMode="auto">
          <a:xfrm>
            <a:off x="742418" y="1412352"/>
            <a:ext cx="7656515" cy="5090045"/>
          </a:xfrm>
          <a:prstGeom prst="rect">
            <a:avLst/>
          </a:prstGeom>
          <a:noFill/>
          <a:ln w="9525">
            <a:noFill/>
            <a:miter lim="800000"/>
            <a:headEnd/>
            <a:tailEnd/>
          </a:ln>
        </p:spPr>
        <p:txBody>
          <a:bodyPr/>
          <a:lstStyle/>
          <a:p>
            <a:pPr marL="342900" indent="-342900">
              <a:lnSpc>
                <a:spcPct val="80000"/>
              </a:lnSpc>
              <a:spcBef>
                <a:spcPct val="20000"/>
              </a:spcBef>
              <a:buSzPct val="60000"/>
              <a:buFont typeface="Wingdings" pitchFamily="2" charset="2"/>
              <a:buChar char="n"/>
            </a:pPr>
            <a:r>
              <a:rPr lang="en-CA" sz="2000" dirty="0" err="1" smtClean="0">
                <a:latin typeface="Times New Roman" pitchFamily="18" charset="0"/>
                <a:cs typeface="Times New Roman" pitchFamily="18" charset="0"/>
              </a:rPr>
              <a:t>Diminuation</a:t>
            </a:r>
            <a:r>
              <a:rPr lang="en-CA" sz="2000" dirty="0" smtClean="0">
                <a:latin typeface="Times New Roman" pitchFamily="18" charset="0"/>
                <a:cs typeface="Times New Roman" pitchFamily="18" charset="0"/>
              </a:rPr>
              <a:t> de </a:t>
            </a:r>
            <a:r>
              <a:rPr lang="en-CA" sz="2000" dirty="0" err="1" smtClean="0">
                <a:latin typeface="Times New Roman" pitchFamily="18" charset="0"/>
                <a:cs typeface="Times New Roman" pitchFamily="18" charset="0"/>
              </a:rPr>
              <a:t>l’espérance</a:t>
            </a:r>
            <a:r>
              <a:rPr lang="en-CA" sz="2000" dirty="0" smtClean="0">
                <a:latin typeface="Times New Roman" pitchFamily="18" charset="0"/>
                <a:cs typeface="Times New Roman" pitchFamily="18" charset="0"/>
              </a:rPr>
              <a:t> de vie de 20 </a:t>
            </a:r>
            <a:r>
              <a:rPr lang="en-CA" sz="2000" dirty="0" err="1" smtClean="0">
                <a:latin typeface="Times New Roman" pitchFamily="18" charset="0"/>
                <a:cs typeface="Times New Roman" pitchFamily="18" charset="0"/>
              </a:rPr>
              <a:t>ans</a:t>
            </a:r>
            <a:r>
              <a:rPr lang="en-CA" sz="2000" dirty="0" smtClean="0">
                <a:latin typeface="Times New Roman" pitchFamily="18" charset="0"/>
                <a:cs typeface="Times New Roman" pitchFamily="18" charset="0"/>
              </a:rPr>
              <a:t> environ</a:t>
            </a:r>
          </a:p>
          <a:p>
            <a:pPr marL="800100" lvl="1" indent="-342900">
              <a:lnSpc>
                <a:spcPct val="80000"/>
              </a:lnSpc>
              <a:spcBef>
                <a:spcPct val="20000"/>
              </a:spcBef>
              <a:buSzPct val="60000"/>
              <a:buFont typeface="Courier New" pitchFamily="49" charset="0"/>
              <a:buChar char="o"/>
            </a:pPr>
            <a:r>
              <a:rPr lang="en-CA" sz="2000" dirty="0" err="1" smtClean="0">
                <a:latin typeface="Times New Roman" pitchFamily="18" charset="0"/>
                <a:cs typeface="Times New Roman" pitchFamily="18" charset="0"/>
              </a:rPr>
              <a:t>Tabagisme</a:t>
            </a:r>
            <a:r>
              <a:rPr lang="en-CA" sz="2000" dirty="0" smtClean="0">
                <a:latin typeface="Times New Roman" pitchFamily="18" charset="0"/>
                <a:cs typeface="Times New Roman" pitchFamily="18" charset="0"/>
              </a:rPr>
              <a:t>, suicide et troubles </a:t>
            </a:r>
            <a:r>
              <a:rPr lang="en-CA" sz="2000" dirty="0" err="1" smtClean="0">
                <a:latin typeface="Times New Roman" pitchFamily="18" charset="0"/>
                <a:cs typeface="Times New Roman" pitchFamily="18" charset="0"/>
              </a:rPr>
              <a:t>métaboliques</a:t>
            </a:r>
            <a:endParaRPr lang="en-CA" sz="2000" dirty="0">
              <a:latin typeface="Times New Roman" pitchFamily="18" charset="0"/>
              <a:cs typeface="Times New Roman" pitchFamily="18" charset="0"/>
            </a:endParaRPr>
          </a:p>
          <a:p>
            <a:pPr marL="342900" indent="-342900">
              <a:lnSpc>
                <a:spcPct val="80000"/>
              </a:lnSpc>
              <a:spcBef>
                <a:spcPct val="20000"/>
              </a:spcBef>
              <a:buSzPct val="60000"/>
              <a:buFont typeface="Wingdings" pitchFamily="2" charset="2"/>
              <a:buChar char="n"/>
            </a:pPr>
            <a:endParaRPr lang="en-CA" sz="1200" dirty="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defRPr/>
            </a:pPr>
            <a:r>
              <a:rPr lang="en-CA" sz="2000" dirty="0" smtClean="0">
                <a:latin typeface="Times New Roman" pitchFamily="18" charset="0"/>
                <a:ea typeface="ヒラギノ角ゴ Pro W3" charset="-128"/>
                <a:cs typeface="Times New Roman" pitchFamily="18" charset="0"/>
              </a:rPr>
              <a:t>Plus </a:t>
            </a:r>
            <a:r>
              <a:rPr lang="en-CA" sz="2000" dirty="0" smtClean="0">
                <a:latin typeface="Times New Roman" pitchFamily="18" charset="0"/>
                <a:ea typeface="ヒラギノ角ゴ Pro W3" charset="-128"/>
                <a:cs typeface="Times New Roman" pitchFamily="18" charset="0"/>
              </a:rPr>
              <a:t>de </a:t>
            </a:r>
            <a:r>
              <a:rPr lang="en-CA" sz="2000" dirty="0" err="1" smtClean="0">
                <a:latin typeface="Times New Roman" pitchFamily="18" charset="0"/>
                <a:ea typeface="ヒラギノ角ゴ Pro W3" charset="-128"/>
                <a:cs typeface="Times New Roman" pitchFamily="18" charset="0"/>
              </a:rPr>
              <a:t>problèmes</a:t>
            </a:r>
            <a:r>
              <a:rPr lang="en-CA" sz="2000" dirty="0" smtClean="0">
                <a:latin typeface="Times New Roman" pitchFamily="18" charset="0"/>
                <a:ea typeface="ヒラギノ角ゴ Pro W3" charset="-128"/>
                <a:cs typeface="Times New Roman" pitchFamily="18" charset="0"/>
              </a:rPr>
              <a:t> de santé physique</a:t>
            </a:r>
          </a:p>
          <a:p>
            <a:pPr marL="800100" lvl="1" indent="-342900">
              <a:lnSpc>
                <a:spcPct val="80000"/>
              </a:lnSpc>
              <a:spcBef>
                <a:spcPct val="20000"/>
              </a:spcBef>
              <a:buClr>
                <a:schemeClr val="hlink"/>
              </a:buClr>
              <a:buSzPct val="60000"/>
              <a:buFont typeface="Courier New" pitchFamily="49" charset="0"/>
              <a:buChar char="o"/>
              <a:defRPr/>
            </a:pPr>
            <a:r>
              <a:rPr lang="en-CA" sz="2000" dirty="0" err="1" smtClean="0">
                <a:latin typeface="Times New Roman" pitchFamily="18" charset="0"/>
                <a:ea typeface="ヒラギノ角ゴ Pro W3" charset="-128"/>
                <a:cs typeface="Times New Roman" pitchFamily="18" charset="0"/>
              </a:rPr>
              <a:t>Ostéoporose</a:t>
            </a:r>
            <a:r>
              <a:rPr lang="en-CA" sz="2000" dirty="0" smtClean="0">
                <a:latin typeface="Times New Roman" pitchFamily="18" charset="0"/>
                <a:ea typeface="ヒラギノ角ゴ Pro W3" charset="-128"/>
                <a:cs typeface="Times New Roman" pitchFamily="18" charset="0"/>
              </a:rPr>
              <a:t> (fractures), VIH, </a:t>
            </a:r>
            <a:r>
              <a:rPr lang="en-CA" sz="2000" dirty="0" err="1" smtClean="0">
                <a:latin typeface="Times New Roman" pitchFamily="18" charset="0"/>
                <a:ea typeface="ヒラギノ角ゴ Pro W3" charset="-128"/>
                <a:cs typeface="Times New Roman" pitchFamily="18" charset="0"/>
              </a:rPr>
              <a:t>hépatite</a:t>
            </a:r>
            <a:r>
              <a:rPr lang="en-CA" sz="2000" dirty="0" smtClean="0">
                <a:latin typeface="Times New Roman" pitchFamily="18" charset="0"/>
                <a:ea typeface="ヒラギノ角ゴ Pro W3" charset="-128"/>
                <a:cs typeface="Times New Roman" pitchFamily="18" charset="0"/>
              </a:rPr>
              <a:t> C, </a:t>
            </a:r>
            <a:r>
              <a:rPr lang="en-CA" sz="2000" dirty="0" err="1" smtClean="0">
                <a:latin typeface="Times New Roman" pitchFamily="18" charset="0"/>
                <a:ea typeface="ヒラギノ角ゴ Pro W3" charset="-128"/>
                <a:cs typeface="Times New Roman" pitchFamily="18" charset="0"/>
              </a:rPr>
              <a:t>diabète</a:t>
            </a:r>
            <a:r>
              <a:rPr lang="en-CA" sz="2000" dirty="0" smtClean="0">
                <a:latin typeface="Times New Roman" pitchFamily="18" charset="0"/>
                <a:ea typeface="ヒラギノ角ゴ Pro W3" charset="-128"/>
                <a:cs typeface="Times New Roman" pitchFamily="18" charset="0"/>
              </a:rPr>
              <a:t> de type 2, </a:t>
            </a:r>
            <a:r>
              <a:rPr lang="en-CA" sz="2000" dirty="0" err="1" smtClean="0">
                <a:latin typeface="Times New Roman" pitchFamily="18" charset="0"/>
                <a:ea typeface="ヒラギノ角ゴ Pro W3" charset="-128"/>
                <a:cs typeface="Times New Roman" pitchFamily="18" charset="0"/>
              </a:rPr>
              <a:t>dysfonctions</a:t>
            </a:r>
            <a:r>
              <a:rPr lang="en-CA" sz="2000" dirty="0" smtClean="0">
                <a:latin typeface="Times New Roman" pitchFamily="18" charset="0"/>
                <a:ea typeface="ヒラギノ角ゴ Pro W3" charset="-128"/>
                <a:cs typeface="Times New Roman" pitchFamily="18" charset="0"/>
              </a:rPr>
              <a:t> </a:t>
            </a:r>
            <a:r>
              <a:rPr lang="en-CA" sz="2000" dirty="0" err="1" smtClean="0">
                <a:latin typeface="Times New Roman" pitchFamily="18" charset="0"/>
                <a:ea typeface="ヒラギノ角ゴ Pro W3" charset="-128"/>
                <a:cs typeface="Times New Roman" pitchFamily="18" charset="0"/>
              </a:rPr>
              <a:t>sexuelles</a:t>
            </a:r>
            <a:r>
              <a:rPr lang="en-CA" sz="2000" dirty="0" smtClean="0">
                <a:latin typeface="Times New Roman" pitchFamily="18" charset="0"/>
                <a:ea typeface="ヒラギノ角ゴ Pro W3" charset="-128"/>
                <a:cs typeface="Times New Roman" pitchFamily="18" charset="0"/>
              </a:rPr>
              <a:t>, cancer du </a:t>
            </a:r>
            <a:r>
              <a:rPr lang="en-CA" sz="2000" dirty="0" err="1" smtClean="0">
                <a:latin typeface="Times New Roman" pitchFamily="18" charset="0"/>
                <a:ea typeface="ヒラギノ角ゴ Pro W3" charset="-128"/>
                <a:cs typeface="Times New Roman" pitchFamily="18" charset="0"/>
              </a:rPr>
              <a:t>sein</a:t>
            </a:r>
            <a:r>
              <a:rPr lang="en-CA" sz="2000" dirty="0" smtClean="0">
                <a:latin typeface="Times New Roman" pitchFamily="18" charset="0"/>
                <a:ea typeface="ヒラギノ角ゴ Pro W3" charset="-128"/>
                <a:cs typeface="Times New Roman" pitchFamily="18" charset="0"/>
              </a:rPr>
              <a:t>, </a:t>
            </a:r>
            <a:r>
              <a:rPr lang="en-CA" sz="2000" dirty="0" err="1" smtClean="0">
                <a:latin typeface="Times New Roman" pitchFamily="18" charset="0"/>
                <a:ea typeface="ヒラギノ角ゴ Pro W3" charset="-128"/>
                <a:cs typeface="Times New Roman" pitchFamily="18" charset="0"/>
              </a:rPr>
              <a:t>problèmes</a:t>
            </a:r>
            <a:r>
              <a:rPr lang="en-CA" sz="2000" dirty="0" smtClean="0">
                <a:latin typeface="Times New Roman" pitchFamily="18" charset="0"/>
                <a:ea typeface="ヒラギノ角ゴ Pro W3" charset="-128"/>
                <a:cs typeface="Times New Roman" pitchFamily="18" charset="0"/>
              </a:rPr>
              <a:t> </a:t>
            </a:r>
            <a:r>
              <a:rPr lang="en-CA" sz="2000" dirty="0" err="1" smtClean="0">
                <a:latin typeface="Times New Roman" pitchFamily="18" charset="0"/>
                <a:ea typeface="ヒラギノ角ゴ Pro W3" charset="-128"/>
                <a:cs typeface="Times New Roman" pitchFamily="18" charset="0"/>
              </a:rPr>
              <a:t>dentaires</a:t>
            </a:r>
            <a:r>
              <a:rPr lang="en-CA" sz="2000" dirty="0" smtClean="0">
                <a:latin typeface="Times New Roman" pitchFamily="18" charset="0"/>
                <a:ea typeface="ヒラギノ角ゴ Pro W3" charset="-128"/>
                <a:cs typeface="Times New Roman" pitchFamily="18" charset="0"/>
              </a:rPr>
              <a:t>, etc</a:t>
            </a:r>
            <a:r>
              <a:rPr lang="en-CA" sz="2000" dirty="0" smtClean="0">
                <a:latin typeface="Times New Roman" pitchFamily="18" charset="0"/>
                <a:ea typeface="ヒラギノ角ゴ Pro W3" charset="-128"/>
                <a:cs typeface="Times New Roman" pitchFamily="18" charset="0"/>
              </a:rPr>
              <a:t>.</a:t>
            </a:r>
            <a:endParaRPr lang="en-CA" sz="2000" dirty="0" smtClean="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pPr>
            <a:endParaRPr lang="en-CA" sz="1200" dirty="0" smtClean="0">
              <a:latin typeface="Times New Roman" pitchFamily="18" charset="0"/>
              <a:cs typeface="Times New Roman" pitchFamily="18" charset="0"/>
            </a:endParaRPr>
          </a:p>
          <a:p>
            <a:pPr marL="342900" lvl="1" indent="-342900">
              <a:lnSpc>
                <a:spcPct val="80000"/>
              </a:lnSpc>
              <a:spcBef>
                <a:spcPct val="20000"/>
              </a:spcBef>
              <a:buClr>
                <a:schemeClr val="hlink"/>
              </a:buClr>
              <a:buSzPct val="60000"/>
              <a:buFont typeface="Wingdings" pitchFamily="2" charset="2"/>
              <a:buChar char="n"/>
            </a:pPr>
            <a:r>
              <a:rPr lang="en-CA" sz="2000" dirty="0" err="1" smtClean="0">
                <a:latin typeface="Times New Roman" pitchFamily="18" charset="0"/>
                <a:cs typeface="Times New Roman" pitchFamily="18" charset="0"/>
              </a:rPr>
              <a:t>Prévalence</a:t>
            </a:r>
            <a:r>
              <a:rPr lang="en-CA" sz="2000" dirty="0" smtClean="0">
                <a:latin typeface="Times New Roman" pitchFamily="18" charset="0"/>
                <a:cs typeface="Times New Roman" pitchFamily="18" charset="0"/>
              </a:rPr>
              <a:t> et/</a:t>
            </a:r>
            <a:r>
              <a:rPr lang="en-CA" sz="2000" dirty="0" err="1" smtClean="0">
                <a:latin typeface="Times New Roman" pitchFamily="18" charset="0"/>
                <a:cs typeface="Times New Roman" pitchFamily="18" charset="0"/>
              </a:rPr>
              <a:t>ou</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intensité</a:t>
            </a:r>
            <a:r>
              <a:rPr lang="en-CA" sz="2000" dirty="0" smtClean="0">
                <a:latin typeface="Times New Roman" pitchFamily="18" charset="0"/>
                <a:cs typeface="Times New Roman" pitchFamily="18" charset="0"/>
              </a:rPr>
              <a:t> = plus </a:t>
            </a:r>
            <a:r>
              <a:rPr lang="en-CA" sz="2000" dirty="0" err="1" smtClean="0">
                <a:latin typeface="Times New Roman" pitchFamily="18" charset="0"/>
                <a:cs typeface="Times New Roman" pitchFamily="18" charset="0"/>
              </a:rPr>
              <a:t>faibles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que</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dans</a:t>
            </a:r>
            <a:r>
              <a:rPr lang="en-CA" sz="2000" dirty="0" smtClean="0">
                <a:latin typeface="Times New Roman" pitchFamily="18" charset="0"/>
                <a:cs typeface="Times New Roman" pitchFamily="18" charset="0"/>
              </a:rPr>
              <a:t> la population </a:t>
            </a:r>
            <a:r>
              <a:rPr lang="en-CA" sz="2000" dirty="0" err="1" smtClean="0">
                <a:latin typeface="Times New Roman" pitchFamily="18" charset="0"/>
                <a:cs typeface="Times New Roman" pitchFamily="18" charset="0"/>
              </a:rPr>
              <a:t>générale</a:t>
            </a:r>
            <a:r>
              <a:rPr lang="en-CA" sz="2000" dirty="0" smtClean="0">
                <a:latin typeface="Times New Roman" pitchFamily="18" charset="0"/>
                <a:cs typeface="Times New Roman" pitchFamily="18" charset="0"/>
              </a:rPr>
              <a:t> (Engels, 2014; Stubbs, 2015)</a:t>
            </a:r>
            <a:endParaRPr lang="en-CA" sz="2000" dirty="0">
              <a:latin typeface="Times New Roman" pitchFamily="18" charset="0"/>
              <a:cs typeface="Times New Roman" pitchFamily="18" charset="0"/>
            </a:endParaRPr>
          </a:p>
          <a:p>
            <a:pPr marL="800100" lvl="1" indent="-342900">
              <a:lnSpc>
                <a:spcPct val="80000"/>
              </a:lnSpc>
              <a:spcBef>
                <a:spcPct val="20000"/>
              </a:spcBef>
              <a:buClr>
                <a:schemeClr val="hlink"/>
              </a:buClr>
              <a:buSzPct val="60000"/>
              <a:buFont typeface="Courier New" pitchFamily="49" charset="0"/>
              <a:buChar char="o"/>
            </a:pPr>
            <a:r>
              <a:rPr lang="en-CA" sz="2000" dirty="0" err="1">
                <a:latin typeface="Times New Roman" pitchFamily="18" charset="0"/>
                <a:cs typeface="Times New Roman" pitchFamily="18" charset="0"/>
              </a:rPr>
              <a:t>Opération</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appendicite</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infarctus</a:t>
            </a:r>
            <a:r>
              <a:rPr lang="en-CA" sz="2000" dirty="0">
                <a:latin typeface="Times New Roman" pitchFamily="18" charset="0"/>
                <a:cs typeface="Times New Roman" pitchFamily="18" charset="0"/>
              </a:rPr>
              <a:t> du </a:t>
            </a:r>
            <a:r>
              <a:rPr lang="en-CA" sz="2000" dirty="0" err="1">
                <a:latin typeface="Times New Roman" pitchFamily="18" charset="0"/>
                <a:cs typeface="Times New Roman" pitchFamily="18" charset="0"/>
              </a:rPr>
              <a:t>myocarde</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arthrite</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rhumatoïde</a:t>
            </a:r>
            <a:r>
              <a:rPr lang="en-CA" sz="2000" dirty="0">
                <a:latin typeface="Times New Roman" pitchFamily="18" charset="0"/>
                <a:cs typeface="Times New Roman" pitchFamily="18" charset="0"/>
              </a:rPr>
              <a:t>, etc.</a:t>
            </a:r>
          </a:p>
          <a:p>
            <a:pPr marL="342900" indent="-342900">
              <a:lnSpc>
                <a:spcPct val="80000"/>
              </a:lnSpc>
              <a:spcBef>
                <a:spcPct val="20000"/>
              </a:spcBef>
              <a:buClr>
                <a:schemeClr val="hlink"/>
              </a:buClr>
              <a:buSzPct val="60000"/>
              <a:buFont typeface="Wingdings" pitchFamily="2" charset="2"/>
              <a:buChar char="n"/>
            </a:pPr>
            <a:endParaRPr lang="en-CA" sz="1200" dirty="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pPr>
            <a:r>
              <a:rPr lang="en-CA" sz="2000" dirty="0" err="1" smtClean="0">
                <a:latin typeface="Times New Roman" pitchFamily="18" charset="0"/>
                <a:cs typeface="Times New Roman" pitchFamily="18" charset="0"/>
              </a:rPr>
              <a:t>Prévalence</a:t>
            </a:r>
            <a:r>
              <a:rPr lang="en-CA" sz="2000" dirty="0" smtClean="0">
                <a:latin typeface="Times New Roman" pitchFamily="18" charset="0"/>
                <a:cs typeface="Times New Roman" pitchFamily="18" charset="0"/>
              </a:rPr>
              <a:t> </a:t>
            </a:r>
            <a:r>
              <a:rPr lang="en-CA" sz="2000" dirty="0">
                <a:latin typeface="Times New Roman" pitchFamily="18" charset="0"/>
                <a:cs typeface="Times New Roman" pitchFamily="18" charset="0"/>
              </a:rPr>
              <a:t>et </a:t>
            </a:r>
            <a:r>
              <a:rPr lang="en-CA" sz="2000" dirty="0" err="1">
                <a:latin typeface="Times New Roman" pitchFamily="18" charset="0"/>
                <a:cs typeface="Times New Roman" pitchFamily="18" charset="0"/>
              </a:rPr>
              <a:t>intensité</a:t>
            </a:r>
            <a:r>
              <a:rPr lang="en-CA" sz="2000" dirty="0">
                <a:latin typeface="Times New Roman" pitchFamily="18" charset="0"/>
                <a:cs typeface="Times New Roman" pitchFamily="18" charset="0"/>
              </a:rPr>
              <a:t> comparable à </a:t>
            </a:r>
            <a:r>
              <a:rPr lang="en-CA" sz="2000" dirty="0" err="1">
                <a:latin typeface="Times New Roman" pitchFamily="18" charset="0"/>
                <a:cs typeface="Times New Roman" pitchFamily="18" charset="0"/>
              </a:rPr>
              <a:t>ce</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que</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l’on</a:t>
            </a:r>
            <a:r>
              <a:rPr lang="en-CA" sz="2000" dirty="0">
                <a:latin typeface="Times New Roman" pitchFamily="18" charset="0"/>
                <a:cs typeface="Times New Roman" pitchFamily="18" charset="0"/>
              </a:rPr>
              <a:t> observe </a:t>
            </a:r>
            <a:r>
              <a:rPr lang="en-CA" sz="2000" dirty="0" err="1">
                <a:latin typeface="Times New Roman" pitchFamily="18" charset="0"/>
                <a:cs typeface="Times New Roman" pitchFamily="18" charset="0"/>
              </a:rPr>
              <a:t>dans</a:t>
            </a:r>
            <a:r>
              <a:rPr lang="en-CA" sz="2000" dirty="0">
                <a:latin typeface="Times New Roman" pitchFamily="18" charset="0"/>
                <a:cs typeface="Times New Roman" pitchFamily="18" charset="0"/>
              </a:rPr>
              <a:t> la population </a:t>
            </a:r>
            <a:r>
              <a:rPr lang="en-CA" sz="2000" dirty="0" err="1" smtClean="0">
                <a:latin typeface="Times New Roman" pitchFamily="18" charset="0"/>
                <a:cs typeface="Times New Roman" pitchFamily="18" charset="0"/>
              </a:rPr>
              <a:t>générale</a:t>
            </a:r>
            <a:endParaRPr lang="en-CA" sz="2000" dirty="0" smtClean="0">
              <a:latin typeface="Times New Roman" pitchFamily="18" charset="0"/>
              <a:cs typeface="Times New Roman" pitchFamily="18" charset="0"/>
            </a:endParaRPr>
          </a:p>
          <a:p>
            <a:pPr marL="800100" lvl="1" indent="-342900">
              <a:lnSpc>
                <a:spcPct val="80000"/>
              </a:lnSpc>
              <a:spcBef>
                <a:spcPct val="20000"/>
              </a:spcBef>
              <a:buClr>
                <a:schemeClr val="hlink"/>
              </a:buClr>
              <a:buSzPct val="60000"/>
              <a:buFont typeface="Courier New" pitchFamily="49" charset="0"/>
              <a:buChar char="o"/>
            </a:pPr>
            <a:r>
              <a:rPr lang="en-CA" sz="2000" dirty="0" err="1" smtClean="0">
                <a:latin typeface="Times New Roman" pitchFamily="18" charset="0"/>
                <a:cs typeface="Times New Roman" pitchFamily="18" charset="0"/>
              </a:rPr>
              <a:t>Céphalées</a:t>
            </a:r>
            <a:r>
              <a:rPr lang="en-CA" sz="2000" dirty="0" smtClean="0">
                <a:latin typeface="Times New Roman" pitchFamily="18" charset="0"/>
                <a:cs typeface="Times New Roman" pitchFamily="18" charset="0"/>
              </a:rPr>
              <a:t> &amp; </a:t>
            </a:r>
            <a:r>
              <a:rPr lang="en-CA" sz="2000" dirty="0" err="1" smtClean="0">
                <a:latin typeface="Times New Roman" pitchFamily="18" charset="0"/>
                <a:cs typeface="Times New Roman" pitchFamily="18" charset="0"/>
              </a:rPr>
              <a:t>douleurs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musculaires</a:t>
            </a:r>
            <a:endParaRPr lang="en-CA" sz="2000" dirty="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pPr>
            <a:endParaRPr lang="en-CA" sz="1200" dirty="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pPr>
            <a:r>
              <a:rPr lang="en-CA" sz="2000" dirty="0" err="1" smtClean="0">
                <a:latin typeface="Times New Roman" pitchFamily="18" charset="0"/>
                <a:cs typeface="Times New Roman" pitchFamily="18" charset="0"/>
              </a:rPr>
              <a:t>Conséquences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Faible</a:t>
            </a:r>
            <a:r>
              <a:rPr lang="en-CA" sz="2000" dirty="0" smtClean="0">
                <a:latin typeface="Times New Roman" pitchFamily="18" charset="0"/>
                <a:cs typeface="Times New Roman" pitchFamily="18" charset="0"/>
              </a:rPr>
              <a:t> </a:t>
            </a:r>
            <a:r>
              <a:rPr lang="en-CA" sz="2000" dirty="0" err="1">
                <a:latin typeface="Times New Roman" pitchFamily="18" charset="0"/>
                <a:cs typeface="Times New Roman" pitchFamily="18" charset="0"/>
              </a:rPr>
              <a:t>tendance</a:t>
            </a:r>
            <a:r>
              <a:rPr lang="en-CA" sz="2000" dirty="0">
                <a:latin typeface="Times New Roman" pitchFamily="18" charset="0"/>
                <a:cs typeface="Times New Roman" pitchFamily="18" charset="0"/>
              </a:rPr>
              <a:t> à </a:t>
            </a:r>
            <a:r>
              <a:rPr lang="en-CA" sz="2000" dirty="0" smtClean="0">
                <a:latin typeface="Times New Roman" pitchFamily="18" charset="0"/>
                <a:cs typeface="Times New Roman" pitchFamily="18" charset="0"/>
              </a:rPr>
              <a:t>consulter</a:t>
            </a:r>
            <a:r>
              <a:rPr lang="en-CA" sz="2000" dirty="0">
                <a:latin typeface="Times New Roman" pitchFamily="18" charset="0"/>
                <a:cs typeface="Times New Roman" pitchFamily="18" charset="0"/>
              </a:rPr>
              <a:t> </a:t>
            </a:r>
            <a:r>
              <a:rPr lang="en-CA" sz="2000" dirty="0" smtClean="0">
                <a:latin typeface="Times New Roman" pitchFamily="18" charset="0"/>
                <a:cs typeface="Times New Roman" pitchFamily="18" charset="0"/>
              </a:rPr>
              <a:t>&amp; retards </a:t>
            </a:r>
            <a:r>
              <a:rPr lang="en-CA" sz="2000" dirty="0" err="1" smtClean="0">
                <a:latin typeface="Times New Roman" pitchFamily="18" charset="0"/>
                <a:cs typeface="Times New Roman" pitchFamily="18" charset="0"/>
              </a:rPr>
              <a:t>diagnostiques</a:t>
            </a:r>
            <a:endParaRPr lang="en-CA" sz="2000" dirty="0" smtClean="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pPr>
            <a:endParaRPr lang="en-CA" sz="1200" dirty="0" smtClean="0">
              <a:latin typeface="Times New Roman" pitchFamily="18" charset="0"/>
              <a:cs typeface="Times New Roman" pitchFamily="18" charset="0"/>
            </a:endParaRPr>
          </a:p>
          <a:p>
            <a:pPr marL="342900" indent="-342900">
              <a:lnSpc>
                <a:spcPct val="80000"/>
              </a:lnSpc>
              <a:spcBef>
                <a:spcPct val="20000"/>
              </a:spcBef>
              <a:buClr>
                <a:schemeClr val="hlink"/>
              </a:buClr>
              <a:buSzPct val="60000"/>
              <a:buFont typeface="Wingdings" pitchFamily="2" charset="2"/>
              <a:buChar char="n"/>
            </a:pPr>
            <a:r>
              <a:rPr lang="en-CA" sz="2000" dirty="0" smtClean="0">
                <a:latin typeface="Times New Roman" pitchFamily="18" charset="0"/>
                <a:cs typeface="Times New Roman" pitchFamily="18" charset="0"/>
              </a:rPr>
              <a:t>Auto-mutilation</a:t>
            </a:r>
            <a:endParaRPr lang="en-CA" sz="2000" dirty="0">
              <a:latin typeface="Times New Roman" pitchFamily="18" charset="0"/>
              <a:cs typeface="Times New Roman" pitchFamily="18" charset="0"/>
            </a:endParaRPr>
          </a:p>
        </p:txBody>
      </p:sp>
      <p:pic>
        <p:nvPicPr>
          <p:cNvPr id="4" name="Picture 2" descr="http://www.handwristblog.com/wp-content/uploads/iStock_000019184428XSmall-300x198.jpg"/>
          <p:cNvPicPr>
            <a:picLocks noChangeAspect="1" noChangeArrowheads="1"/>
          </p:cNvPicPr>
          <p:nvPr/>
        </p:nvPicPr>
        <p:blipFill>
          <a:blip r:embed="rId2" cstate="print"/>
          <a:srcRect/>
          <a:stretch>
            <a:fillRect/>
          </a:stretch>
        </p:blipFill>
        <p:spPr bwMode="auto">
          <a:xfrm>
            <a:off x="7459134" y="1366735"/>
            <a:ext cx="1343555" cy="8886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05478" y="931333"/>
            <a:ext cx="4683654" cy="956740"/>
          </a:xfrm>
          <a:prstGeom prst="rect">
            <a:avLst/>
          </a:prstGeom>
          <a:solidFill>
            <a:srgbClr val="5B1115"/>
          </a:solidFill>
          <a:ln w="9525">
            <a:noFill/>
            <a:miter lim="800000"/>
            <a:headEnd/>
            <a:tailEnd/>
          </a:ln>
        </p:spPr>
        <p:txBody>
          <a:bodyPr anchor="ctr"/>
          <a:lstStyle/>
          <a:p>
            <a:pPr algn="ctr" eaLnBrk="0" hangingPunct="0">
              <a:defRPr/>
            </a:pPr>
            <a:r>
              <a:rPr lang="en-CA" sz="2400" kern="0" cap="all" dirty="0">
                <a:solidFill>
                  <a:srgbClr val="DEE1BB"/>
                </a:solidFill>
                <a:latin typeface="+mj-lt"/>
                <a:ea typeface="+mj-ea"/>
                <a:cs typeface="+mj-cs"/>
              </a:rPr>
              <a:t>Des raisons</a:t>
            </a:r>
          </a:p>
          <a:p>
            <a:pPr algn="ctr" eaLnBrk="0" hangingPunct="0">
              <a:defRPr/>
            </a:pPr>
            <a:r>
              <a:rPr lang="en-CA" sz="2400" kern="0" cap="all" dirty="0" err="1">
                <a:solidFill>
                  <a:srgbClr val="DEE1BB"/>
                </a:solidFill>
                <a:latin typeface="+mj-lt"/>
                <a:ea typeface="+mj-ea"/>
                <a:cs typeface="+mj-cs"/>
              </a:rPr>
              <a:t>psychologiques</a:t>
            </a:r>
            <a:r>
              <a:rPr lang="en-CA" sz="2400" kern="0" cap="all" dirty="0">
                <a:solidFill>
                  <a:srgbClr val="DEE1BB"/>
                </a:solidFill>
                <a:latin typeface="+mj-lt"/>
                <a:ea typeface="+mj-ea"/>
                <a:cs typeface="+mj-cs"/>
              </a:rPr>
              <a:t> </a:t>
            </a:r>
            <a:r>
              <a:rPr lang="en-CA" sz="2400" kern="0" cap="all" dirty="0" smtClean="0">
                <a:solidFill>
                  <a:srgbClr val="DEE1BB"/>
                </a:solidFill>
                <a:latin typeface="+mj-lt"/>
                <a:ea typeface="+mj-ea"/>
                <a:cs typeface="+mj-cs"/>
              </a:rPr>
              <a:t>/ </a:t>
            </a:r>
            <a:r>
              <a:rPr lang="en-CA" sz="2400" kern="0" cap="all" dirty="0" err="1" smtClean="0">
                <a:solidFill>
                  <a:srgbClr val="DEE1BB"/>
                </a:solidFill>
                <a:latin typeface="+mj-lt"/>
                <a:ea typeface="+mj-ea"/>
                <a:cs typeface="+mj-cs"/>
              </a:rPr>
              <a:t>biologiques</a:t>
            </a:r>
            <a:r>
              <a:rPr lang="en-CA" sz="2400" kern="0" cap="all" dirty="0" smtClean="0">
                <a:solidFill>
                  <a:srgbClr val="DEE1BB"/>
                </a:solidFill>
                <a:latin typeface="+mj-lt"/>
                <a:ea typeface="+mj-ea"/>
                <a:cs typeface="+mj-cs"/>
              </a:rPr>
              <a:t> ?</a:t>
            </a:r>
            <a:endParaRPr lang="fr-FR" sz="2400" kern="0" cap="all" dirty="0">
              <a:solidFill>
                <a:srgbClr val="DEE1BB"/>
              </a:solidFill>
              <a:latin typeface="+mj-lt"/>
              <a:ea typeface="+mj-ea"/>
              <a:cs typeface="+mj-cs"/>
            </a:endParaRPr>
          </a:p>
        </p:txBody>
      </p:sp>
      <p:sp>
        <p:nvSpPr>
          <p:cNvPr id="3" name="Rectangle 3"/>
          <p:cNvSpPr txBox="1">
            <a:spLocks noChangeArrowheads="1"/>
          </p:cNvSpPr>
          <p:nvPr/>
        </p:nvSpPr>
        <p:spPr bwMode="auto">
          <a:xfrm>
            <a:off x="1298045" y="2182832"/>
            <a:ext cx="6474354" cy="4192569"/>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hlink"/>
              </a:buClr>
              <a:buSzPct val="60000"/>
              <a:buFont typeface="Wingdings" pitchFamily="2" charset="2"/>
              <a:buChar char="n"/>
            </a:pPr>
            <a:r>
              <a:rPr lang="en-CA" sz="2000" dirty="0">
                <a:latin typeface="Times New Roman" pitchFamily="18" charset="0"/>
                <a:cs typeface="Times New Roman" pitchFamily="18" charset="0"/>
              </a:rPr>
              <a:t>Les </a:t>
            </a:r>
            <a:r>
              <a:rPr lang="en-CA" sz="2000" dirty="0" err="1">
                <a:latin typeface="Times New Roman" pitchFamily="18" charset="0"/>
                <a:cs typeface="Times New Roman" pitchFamily="18" charset="0"/>
              </a:rPr>
              <a:t>symptômes</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positifs</a:t>
            </a:r>
            <a:r>
              <a:rPr lang="en-CA" sz="2000" dirty="0">
                <a:latin typeface="Times New Roman" pitchFamily="18" charset="0"/>
                <a:cs typeface="Times New Roman" pitchFamily="18" charset="0"/>
              </a:rPr>
              <a:t> ? (Large, 2008)</a:t>
            </a:r>
          </a:p>
          <a:p>
            <a:pPr marL="800100" lvl="1" indent="-342900" eaLnBrk="0" hangingPunct="0">
              <a:lnSpc>
                <a:spcPct val="80000"/>
              </a:lnSpc>
              <a:spcBef>
                <a:spcPct val="20000"/>
              </a:spcBef>
              <a:buClr>
                <a:schemeClr val="hlink"/>
              </a:buClr>
              <a:buSzPct val="60000"/>
              <a:buFont typeface="Courier New" pitchFamily="49" charset="0"/>
              <a:buChar char="o"/>
            </a:pPr>
            <a:r>
              <a:rPr lang="en-CA" sz="2000" dirty="0" err="1">
                <a:latin typeface="Times New Roman" pitchFamily="18" charset="0"/>
                <a:cs typeface="Times New Roman" pitchFamily="18" charset="0"/>
              </a:rPr>
              <a:t>Délires</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religieux</a:t>
            </a:r>
            <a:r>
              <a:rPr lang="en-CA" sz="2000" dirty="0">
                <a:latin typeface="Times New Roman" pitchFamily="18" charset="0"/>
                <a:cs typeface="Times New Roman" pitchFamily="18" charset="0"/>
              </a:rPr>
              <a:t> et auto-mutilation</a:t>
            </a:r>
          </a:p>
          <a:p>
            <a:pPr marL="342900" indent="-342900" eaLnBrk="0" hangingPunct="0">
              <a:lnSpc>
                <a:spcPct val="80000"/>
              </a:lnSpc>
              <a:spcBef>
                <a:spcPct val="20000"/>
              </a:spcBef>
              <a:buClr>
                <a:schemeClr val="hlink"/>
              </a:buClr>
              <a:buSzPct val="60000"/>
              <a:buFont typeface="Wingdings" pitchFamily="2" charset="2"/>
              <a:buChar char="n"/>
            </a:pPr>
            <a:endParaRPr lang="en-CA" sz="2000" dirty="0">
              <a:latin typeface="Times New Roman" pitchFamily="18" charset="0"/>
              <a:cs typeface="Times New Roman" pitchFamily="18" charset="0"/>
            </a:endParaRPr>
          </a:p>
          <a:p>
            <a:pPr marL="342900" indent="-342900" eaLnBrk="0" hangingPunct="0">
              <a:lnSpc>
                <a:spcPct val="80000"/>
              </a:lnSpc>
              <a:spcBef>
                <a:spcPct val="20000"/>
              </a:spcBef>
              <a:buClr>
                <a:schemeClr val="hlink"/>
              </a:buClr>
              <a:buSzPct val="60000"/>
              <a:buFont typeface="Wingdings" pitchFamily="2" charset="2"/>
              <a:buChar char="n"/>
            </a:pPr>
            <a:r>
              <a:rPr lang="en-CA" sz="2000" dirty="0" err="1">
                <a:latin typeface="Times New Roman" pitchFamily="18" charset="0"/>
                <a:cs typeface="Times New Roman" pitchFamily="18" charset="0"/>
              </a:rPr>
              <a:t>Symptômes</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négatifs</a:t>
            </a:r>
            <a:r>
              <a:rPr lang="en-CA" sz="2000" dirty="0">
                <a:latin typeface="Times New Roman" pitchFamily="18" charset="0"/>
                <a:cs typeface="Times New Roman" pitchFamily="18" charset="0"/>
              </a:rPr>
              <a:t> ?</a:t>
            </a:r>
          </a:p>
          <a:p>
            <a:pPr marL="800100" lvl="1" indent="-342900" eaLnBrk="0" hangingPunct="0">
              <a:lnSpc>
                <a:spcPct val="80000"/>
              </a:lnSpc>
              <a:spcBef>
                <a:spcPct val="20000"/>
              </a:spcBef>
              <a:buClr>
                <a:schemeClr val="hlink"/>
              </a:buClr>
              <a:buSzPct val="60000"/>
              <a:buFont typeface="Courier New" pitchFamily="49" charset="0"/>
              <a:buChar char="o"/>
            </a:pPr>
            <a:r>
              <a:rPr lang="en-CA" sz="2000" dirty="0" err="1">
                <a:latin typeface="Times New Roman" pitchFamily="18" charset="0"/>
                <a:cs typeface="Times New Roman" pitchFamily="18" charset="0"/>
              </a:rPr>
              <a:t>Émoussement</a:t>
            </a:r>
            <a:r>
              <a:rPr lang="en-CA" sz="2000" dirty="0">
                <a:latin typeface="Times New Roman" pitchFamily="18" charset="0"/>
                <a:cs typeface="Times New Roman" pitchFamily="18" charset="0"/>
              </a:rPr>
              <a:t> de </a:t>
            </a:r>
            <a:r>
              <a:rPr lang="en-CA" sz="2000" dirty="0" err="1">
                <a:latin typeface="Times New Roman" pitchFamily="18" charset="0"/>
                <a:cs typeface="Times New Roman" pitchFamily="18" charset="0"/>
              </a:rPr>
              <a:t>l’affect</a:t>
            </a:r>
            <a:endParaRPr lang="en-CA" sz="2000" dirty="0">
              <a:latin typeface="Times New Roman" pitchFamily="18" charset="0"/>
              <a:cs typeface="Times New Roman" pitchFamily="18" charset="0"/>
            </a:endParaRPr>
          </a:p>
          <a:p>
            <a:pPr marL="342900" indent="-342900" eaLnBrk="0" hangingPunct="0">
              <a:lnSpc>
                <a:spcPct val="80000"/>
              </a:lnSpc>
              <a:spcBef>
                <a:spcPct val="20000"/>
              </a:spcBef>
              <a:buClr>
                <a:schemeClr val="hlink"/>
              </a:buClr>
              <a:buSzPct val="60000"/>
              <a:buFont typeface="Wingdings" pitchFamily="2" charset="2"/>
              <a:buChar char="n"/>
            </a:pPr>
            <a:endParaRPr lang="en-CA" sz="2000" dirty="0">
              <a:latin typeface="Times New Roman" pitchFamily="18" charset="0"/>
              <a:cs typeface="Times New Roman" pitchFamily="18" charset="0"/>
            </a:endParaRPr>
          </a:p>
          <a:p>
            <a:pPr marL="342900" indent="-342900" eaLnBrk="0" hangingPunct="0">
              <a:lnSpc>
                <a:spcPct val="80000"/>
              </a:lnSpc>
              <a:spcBef>
                <a:spcPct val="20000"/>
              </a:spcBef>
              <a:buClr>
                <a:schemeClr val="hlink"/>
              </a:buClr>
              <a:buSzPct val="60000"/>
              <a:buFont typeface="Wingdings" pitchFamily="2" charset="2"/>
              <a:buChar char="n"/>
            </a:pPr>
            <a:r>
              <a:rPr lang="en-CA" sz="2000" dirty="0" err="1">
                <a:latin typeface="Times New Roman" pitchFamily="18" charset="0"/>
                <a:cs typeface="Times New Roman" pitchFamily="18" charset="0"/>
              </a:rPr>
              <a:t>Déficits</a:t>
            </a:r>
            <a:r>
              <a:rPr lang="en-CA" sz="2000" dirty="0">
                <a:latin typeface="Times New Roman" pitchFamily="18" charset="0"/>
                <a:cs typeface="Times New Roman" pitchFamily="18" charset="0"/>
              </a:rPr>
              <a:t> </a:t>
            </a:r>
            <a:r>
              <a:rPr lang="en-CA" sz="2000" dirty="0" err="1">
                <a:latin typeface="Times New Roman" pitchFamily="18" charset="0"/>
                <a:cs typeface="Times New Roman" pitchFamily="18" charset="0"/>
              </a:rPr>
              <a:t>cognitifs</a:t>
            </a:r>
            <a:r>
              <a:rPr lang="en-CA" sz="2000" dirty="0">
                <a:latin typeface="Times New Roman" pitchFamily="18" charset="0"/>
                <a:cs typeface="Times New Roman" pitchFamily="18" charset="0"/>
              </a:rPr>
              <a:t> ?</a:t>
            </a:r>
          </a:p>
          <a:p>
            <a:pPr marL="800100" lvl="1" indent="-342900" eaLnBrk="0" hangingPunct="0">
              <a:lnSpc>
                <a:spcPct val="80000"/>
              </a:lnSpc>
              <a:spcBef>
                <a:spcPct val="20000"/>
              </a:spcBef>
              <a:buClr>
                <a:schemeClr val="hlink"/>
              </a:buClr>
              <a:buSzPct val="60000"/>
              <a:buFont typeface="Courier New" pitchFamily="49" charset="0"/>
              <a:buChar char="o"/>
            </a:pPr>
            <a:r>
              <a:rPr lang="en-CA" sz="2000" dirty="0" err="1">
                <a:latin typeface="Times New Roman" pitchFamily="18" charset="0"/>
                <a:cs typeface="Times New Roman" pitchFamily="18" charset="0"/>
              </a:rPr>
              <a:t>Effet</a:t>
            </a:r>
            <a:r>
              <a:rPr lang="en-CA" sz="2000" dirty="0">
                <a:latin typeface="Times New Roman" pitchFamily="18" charset="0"/>
                <a:cs typeface="Times New Roman" pitchFamily="18" charset="0"/>
              </a:rPr>
              <a:t> de distraction</a:t>
            </a:r>
          </a:p>
          <a:p>
            <a:pPr marL="342900" indent="-342900" eaLnBrk="0" hangingPunct="0">
              <a:lnSpc>
                <a:spcPct val="80000"/>
              </a:lnSpc>
              <a:spcBef>
                <a:spcPct val="20000"/>
              </a:spcBef>
              <a:buClr>
                <a:schemeClr val="hlink"/>
              </a:buClr>
              <a:buSzPct val="60000"/>
              <a:buFont typeface="Wingdings" pitchFamily="2" charset="2"/>
              <a:buChar char="n"/>
            </a:pPr>
            <a:endParaRPr lang="en-CA" sz="2000" dirty="0">
              <a:latin typeface="Times New Roman" pitchFamily="18" charset="0"/>
              <a:cs typeface="Times New Roman" pitchFamily="18" charset="0"/>
            </a:endParaRPr>
          </a:p>
          <a:p>
            <a:pPr marL="342900" indent="-342900" eaLnBrk="0" hangingPunct="0">
              <a:lnSpc>
                <a:spcPct val="80000"/>
              </a:lnSpc>
              <a:spcBef>
                <a:spcPct val="20000"/>
              </a:spcBef>
              <a:buClr>
                <a:schemeClr val="hlink"/>
              </a:buClr>
              <a:buSzPct val="60000"/>
              <a:buFont typeface="Wingdings" pitchFamily="2" charset="2"/>
              <a:buChar char="n"/>
            </a:pPr>
            <a:r>
              <a:rPr lang="en-CA" sz="2000" dirty="0" err="1">
                <a:latin typeface="Times New Roman" pitchFamily="18" charset="0"/>
                <a:cs typeface="Times New Roman" pitchFamily="18" charset="0"/>
              </a:rPr>
              <a:t>Toxicomanie</a:t>
            </a:r>
            <a:r>
              <a:rPr lang="en-CA" sz="2000" dirty="0">
                <a:latin typeface="Times New Roman" pitchFamily="18" charset="0"/>
                <a:cs typeface="Times New Roman" pitchFamily="18" charset="0"/>
              </a:rPr>
              <a:t> ?</a:t>
            </a:r>
          </a:p>
          <a:p>
            <a:pPr marL="800100" lvl="1" indent="-342900" eaLnBrk="0" hangingPunct="0">
              <a:lnSpc>
                <a:spcPct val="80000"/>
              </a:lnSpc>
              <a:spcBef>
                <a:spcPct val="20000"/>
              </a:spcBef>
              <a:buClr>
                <a:schemeClr val="hlink"/>
              </a:buClr>
              <a:buSzPct val="60000"/>
              <a:buFont typeface="Courier New" pitchFamily="49" charset="0"/>
              <a:buChar char="o"/>
            </a:pPr>
            <a:r>
              <a:rPr lang="en-CA" sz="2000" dirty="0">
                <a:latin typeface="Times New Roman" pitchFamily="18" charset="0"/>
                <a:cs typeface="Times New Roman" pitchFamily="18" charset="0"/>
              </a:rPr>
              <a:t>Cannabis, </a:t>
            </a:r>
            <a:r>
              <a:rPr lang="en-CA" sz="2000" dirty="0" err="1">
                <a:latin typeface="Times New Roman" pitchFamily="18" charset="0"/>
                <a:cs typeface="Times New Roman" pitchFamily="18" charset="0"/>
              </a:rPr>
              <a:t>alcool</a:t>
            </a:r>
            <a:r>
              <a:rPr lang="en-CA" sz="2000" dirty="0">
                <a:latin typeface="Times New Roman" pitchFamily="18" charset="0"/>
                <a:cs typeface="Times New Roman" pitchFamily="18" charset="0"/>
              </a:rPr>
              <a:t>, stimulants</a:t>
            </a:r>
          </a:p>
          <a:p>
            <a:pPr marL="342900" indent="-342900" eaLnBrk="0" hangingPunct="0">
              <a:lnSpc>
                <a:spcPct val="80000"/>
              </a:lnSpc>
              <a:spcBef>
                <a:spcPct val="20000"/>
              </a:spcBef>
              <a:buClr>
                <a:schemeClr val="hlink"/>
              </a:buClr>
              <a:buSzPct val="60000"/>
              <a:buFont typeface="Wingdings" pitchFamily="2" charset="2"/>
              <a:buChar char="n"/>
            </a:pPr>
            <a:endParaRPr lang="en-CA" sz="2000" dirty="0">
              <a:latin typeface="Times New Roman" pitchFamily="18" charset="0"/>
              <a:cs typeface="Times New Roman" pitchFamily="18" charset="0"/>
            </a:endParaRPr>
          </a:p>
          <a:p>
            <a:pPr marL="342900" indent="-342900" eaLnBrk="0" hangingPunct="0">
              <a:lnSpc>
                <a:spcPct val="80000"/>
              </a:lnSpc>
              <a:spcBef>
                <a:spcPct val="20000"/>
              </a:spcBef>
              <a:buClr>
                <a:schemeClr val="hlink"/>
              </a:buClr>
              <a:buSzPct val="60000"/>
              <a:buFont typeface="Wingdings" pitchFamily="2" charset="2"/>
              <a:buChar char="n"/>
            </a:pPr>
            <a:r>
              <a:rPr lang="en-CA" sz="2000" dirty="0" err="1" smtClean="0">
                <a:latin typeface="Times New Roman" pitchFamily="18" charset="0"/>
                <a:cs typeface="Times New Roman" pitchFamily="18" charset="0"/>
              </a:rPr>
              <a:t>Altérations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dopaminergiques</a:t>
            </a:r>
            <a:r>
              <a:rPr lang="en-CA" sz="2000" dirty="0" smtClean="0">
                <a:latin typeface="Times New Roman" pitchFamily="18" charset="0"/>
                <a:cs typeface="Times New Roman" pitchFamily="18" charset="0"/>
              </a:rPr>
              <a:t> et/</a:t>
            </a:r>
            <a:r>
              <a:rPr lang="en-CA" sz="2000" dirty="0" err="1" smtClean="0">
                <a:latin typeface="Times New Roman" pitchFamily="18" charset="0"/>
                <a:cs typeface="Times New Roman" pitchFamily="18" charset="0"/>
              </a:rPr>
              <a:t>ou</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glutamatergiques</a:t>
            </a:r>
            <a:r>
              <a:rPr lang="en-CA" sz="2000" dirty="0" smtClean="0">
                <a:latin typeface="Times New Roman" pitchFamily="18" charset="0"/>
                <a:cs typeface="Times New Roman" pitchFamily="18" charset="0"/>
              </a:rPr>
              <a:t> </a:t>
            </a:r>
            <a:r>
              <a:rPr lang="en-CA" sz="2000" dirty="0" smtClean="0">
                <a:latin typeface="Times New Roman" pitchFamily="18" charset="0"/>
                <a:cs typeface="Times New Roman" pitchFamily="18" charset="0"/>
              </a:rPr>
              <a:t>?</a:t>
            </a:r>
            <a:endParaRPr lang="en-CA"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992186" y="1840450"/>
            <a:ext cx="6864881" cy="4518019"/>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CA" sz="2000" kern="0" dirty="0" err="1">
                <a:latin typeface="Times New Roman" pitchFamily="18" charset="0"/>
                <a:ea typeface="+mn-ea"/>
                <a:cs typeface="Times New Roman" pitchFamily="18" charset="0"/>
              </a:rPr>
              <a:t>Synthèse</a:t>
            </a:r>
            <a:r>
              <a:rPr lang="en-CA" sz="2000" kern="0" dirty="0">
                <a:latin typeface="Times New Roman" pitchFamily="18" charset="0"/>
                <a:ea typeface="+mn-ea"/>
                <a:cs typeface="Times New Roman" pitchFamily="18" charset="0"/>
              </a:rPr>
              <a:t> de la </a:t>
            </a:r>
            <a:r>
              <a:rPr lang="en-CA" sz="2000" kern="0" dirty="0" err="1">
                <a:latin typeface="Times New Roman" pitchFamily="18" charset="0"/>
                <a:ea typeface="+mn-ea"/>
                <a:cs typeface="Times New Roman" pitchFamily="18" charset="0"/>
              </a:rPr>
              <a:t>littérature</a:t>
            </a:r>
            <a:r>
              <a:rPr lang="en-CA" sz="2000" kern="0" dirty="0">
                <a:latin typeface="Times New Roman" pitchFamily="18" charset="0"/>
                <a:ea typeface="+mn-ea"/>
                <a:cs typeface="Times New Roman" pitchFamily="18" charset="0"/>
              </a:rPr>
              <a:t> (Stubbs, 2015; </a:t>
            </a:r>
            <a:r>
              <a:rPr lang="en-CA" sz="2000" i="1" kern="0" dirty="0">
                <a:latin typeface="Times New Roman" pitchFamily="18" charset="0"/>
                <a:ea typeface="+mn-ea"/>
                <a:cs typeface="Times New Roman" pitchFamily="18" charset="0"/>
              </a:rPr>
              <a:t>Pain</a:t>
            </a:r>
            <a:r>
              <a:rPr lang="en-CA" sz="2000" kern="0" dirty="0">
                <a:latin typeface="Times New Roman" pitchFamily="18" charset="0"/>
                <a:ea typeface="+mn-ea"/>
                <a:cs typeface="Times New Roman" pitchFamily="18" charset="0"/>
              </a:rPr>
              <a:t>)</a:t>
            </a:r>
          </a:p>
          <a:p>
            <a:pPr marL="742950" lvl="1" indent="-285750">
              <a:lnSpc>
                <a:spcPct val="80000"/>
              </a:lnSpc>
              <a:spcBef>
                <a:spcPct val="20000"/>
              </a:spcBef>
              <a:buFontTx/>
              <a:buChar char="–"/>
              <a:defRPr/>
            </a:pPr>
            <a:r>
              <a:rPr lang="en-CA" sz="2000" kern="0" dirty="0">
                <a:latin typeface="Times New Roman" pitchFamily="18" charset="0"/>
                <a:ea typeface="+mn-ea"/>
                <a:cs typeface="Times New Roman" pitchFamily="18" charset="0"/>
              </a:rPr>
              <a:t>17 </a:t>
            </a:r>
            <a:r>
              <a:rPr lang="en-CA" sz="2000" kern="0" dirty="0" err="1">
                <a:latin typeface="Times New Roman" pitchFamily="18" charset="0"/>
                <a:ea typeface="+mn-ea"/>
                <a:cs typeface="Times New Roman" pitchFamily="18" charset="0"/>
              </a:rPr>
              <a:t>études</a:t>
            </a:r>
            <a:r>
              <a:rPr lang="en-CA" sz="2000" kern="0" dirty="0">
                <a:latin typeface="Times New Roman" pitchFamily="18" charset="0"/>
                <a:ea typeface="+mn-ea"/>
                <a:cs typeface="Times New Roman" pitchFamily="18" charset="0"/>
              </a:rPr>
              <a:t> / 387 </a:t>
            </a:r>
            <a:r>
              <a:rPr lang="en-CA" sz="2000" kern="0" dirty="0" err="1">
                <a:latin typeface="Times New Roman" pitchFamily="18" charset="0"/>
                <a:ea typeface="+mn-ea"/>
                <a:cs typeface="Times New Roman" pitchFamily="18" charset="0"/>
              </a:rPr>
              <a:t>personnes</a:t>
            </a:r>
            <a:r>
              <a:rPr lang="en-CA" sz="2000" kern="0" dirty="0">
                <a:latin typeface="Times New Roman" pitchFamily="18" charset="0"/>
                <a:ea typeface="+mn-ea"/>
                <a:cs typeface="Times New Roman" pitchFamily="18" charset="0"/>
              </a:rPr>
              <a:t> avec la </a:t>
            </a:r>
            <a:r>
              <a:rPr lang="en-CA" sz="2000" kern="0" dirty="0" err="1">
                <a:latin typeface="Times New Roman" pitchFamily="18" charset="0"/>
                <a:ea typeface="+mn-ea"/>
                <a:cs typeface="Times New Roman" pitchFamily="18" charset="0"/>
              </a:rPr>
              <a:t>schizophrénie</a:t>
            </a:r>
            <a:endParaRPr lang="en-CA" sz="2000" kern="0" dirty="0">
              <a:latin typeface="Times New Roman" pitchFamily="18" charset="0"/>
              <a:ea typeface="+mn-ea"/>
              <a:cs typeface="Times New Roman" pitchFamily="18" charset="0"/>
            </a:endParaRPr>
          </a:p>
          <a:p>
            <a:pPr marL="742950" lvl="1" indent="-285750">
              <a:lnSpc>
                <a:spcPct val="80000"/>
              </a:lnSpc>
              <a:spcBef>
                <a:spcPct val="20000"/>
              </a:spcBef>
              <a:buFontTx/>
              <a:buChar char="–"/>
              <a:defRPr/>
            </a:pPr>
            <a:r>
              <a:rPr lang="en-CA" sz="2000" kern="0" dirty="0">
                <a:latin typeface="Times New Roman" pitchFamily="18" charset="0"/>
                <a:ea typeface="+mn-ea"/>
                <a:cs typeface="Times New Roman" pitchFamily="18" charset="0"/>
              </a:rPr>
              <a:t>Stimuli </a:t>
            </a:r>
            <a:r>
              <a:rPr lang="en-CA" sz="2000" kern="0" dirty="0" err="1">
                <a:latin typeface="Times New Roman" pitchFamily="18" charset="0"/>
                <a:ea typeface="+mn-ea"/>
                <a:cs typeface="Times New Roman" pitchFamily="18" charset="0"/>
              </a:rPr>
              <a:t>thermiques</a:t>
            </a:r>
            <a:r>
              <a:rPr lang="en-CA" sz="2000" kern="0" dirty="0">
                <a:latin typeface="Times New Roman" pitchFamily="18" charset="0"/>
                <a:ea typeface="+mn-ea"/>
                <a:cs typeface="Times New Roman" pitchFamily="18" charset="0"/>
              </a:rPr>
              <a:t> (n=10) &gt; </a:t>
            </a:r>
            <a:r>
              <a:rPr lang="en-CA" sz="2000" kern="0" dirty="0" err="1">
                <a:latin typeface="Times New Roman" pitchFamily="18" charset="0"/>
                <a:ea typeface="+mn-ea"/>
                <a:cs typeface="Times New Roman" pitchFamily="18" charset="0"/>
              </a:rPr>
              <a:t>électriques</a:t>
            </a:r>
            <a:r>
              <a:rPr lang="en-CA" sz="2000" kern="0" dirty="0">
                <a:latin typeface="Times New Roman" pitchFamily="18" charset="0"/>
                <a:ea typeface="+mn-ea"/>
                <a:cs typeface="Times New Roman" pitchFamily="18" charset="0"/>
              </a:rPr>
              <a:t> (n=6)</a:t>
            </a:r>
          </a:p>
          <a:p>
            <a:pPr marL="742950" lvl="1" indent="-285750">
              <a:lnSpc>
                <a:spcPct val="80000"/>
              </a:lnSpc>
              <a:spcBef>
                <a:spcPct val="20000"/>
              </a:spcBef>
              <a:defRPr/>
            </a:pPr>
            <a:r>
              <a:rPr lang="en-CA" sz="2000" kern="0" dirty="0">
                <a:latin typeface="Times New Roman" pitchFamily="18" charset="0"/>
                <a:ea typeface="+mn-ea"/>
                <a:cs typeface="Times New Roman" pitchFamily="18" charset="0"/>
              </a:rPr>
              <a:t>	</a:t>
            </a:r>
            <a:r>
              <a:rPr lang="en-CA" sz="2000" kern="0" dirty="0">
                <a:latin typeface="Times New Roman" pitchFamily="18" charset="0"/>
                <a:cs typeface="Times New Roman" pitchFamily="18" charset="0"/>
              </a:rPr>
              <a:t>&gt; </a:t>
            </a:r>
            <a:r>
              <a:rPr lang="en-CA" sz="2000" kern="0" dirty="0" err="1">
                <a:latin typeface="Times New Roman" pitchFamily="18" charset="0"/>
                <a:ea typeface="+mn-ea"/>
                <a:cs typeface="Times New Roman" pitchFamily="18" charset="0"/>
              </a:rPr>
              <a:t>mécaniques</a:t>
            </a:r>
            <a:r>
              <a:rPr lang="en-CA" sz="2000" kern="0" dirty="0">
                <a:latin typeface="Times New Roman" pitchFamily="18" charset="0"/>
                <a:ea typeface="+mn-ea"/>
                <a:cs typeface="Times New Roman" pitchFamily="18" charset="0"/>
              </a:rPr>
              <a:t> (n=2)</a:t>
            </a:r>
          </a:p>
          <a:p>
            <a:pPr marL="742950" lvl="1" indent="-285750">
              <a:lnSpc>
                <a:spcPct val="80000"/>
              </a:lnSpc>
              <a:spcBef>
                <a:spcPct val="20000"/>
              </a:spcBef>
              <a:buFontTx/>
              <a:buChar char="–"/>
              <a:defRPr/>
            </a:pPr>
            <a:r>
              <a:rPr lang="en-CA" sz="2000" kern="0" dirty="0" err="1">
                <a:latin typeface="Times New Roman" pitchFamily="18" charset="0"/>
                <a:ea typeface="+mn-ea"/>
                <a:cs typeface="Times New Roman" pitchFamily="18" charset="0"/>
              </a:rPr>
              <a:t>Seuils</a:t>
            </a:r>
            <a:r>
              <a:rPr lang="en-CA" sz="2000" kern="0" dirty="0">
                <a:latin typeface="Times New Roman" pitchFamily="18" charset="0"/>
                <a:ea typeface="+mn-ea"/>
                <a:cs typeface="Times New Roman" pitchFamily="18" charset="0"/>
              </a:rPr>
              <a:t> de </a:t>
            </a:r>
            <a:r>
              <a:rPr lang="en-CA" sz="2000" kern="0" dirty="0" err="1">
                <a:latin typeface="Times New Roman" pitchFamily="18" charset="0"/>
                <a:ea typeface="+mn-ea"/>
                <a:cs typeface="Times New Roman" pitchFamily="18" charset="0"/>
              </a:rPr>
              <a:t>douleur</a:t>
            </a:r>
            <a:r>
              <a:rPr lang="en-CA" sz="2000" kern="0" dirty="0">
                <a:latin typeface="Times New Roman" pitchFamily="18" charset="0"/>
                <a:ea typeface="+mn-ea"/>
                <a:cs typeface="Times New Roman" pitchFamily="18" charset="0"/>
              </a:rPr>
              <a:t> (n=10) et de </a:t>
            </a:r>
            <a:r>
              <a:rPr lang="en-CA" sz="2000" kern="0" dirty="0" err="1">
                <a:latin typeface="Times New Roman" pitchFamily="18" charset="0"/>
                <a:ea typeface="+mn-ea"/>
                <a:cs typeface="Times New Roman" pitchFamily="18" charset="0"/>
              </a:rPr>
              <a:t>tolérance</a:t>
            </a:r>
            <a:r>
              <a:rPr lang="en-CA" sz="2000" kern="0" dirty="0">
                <a:latin typeface="Times New Roman" pitchFamily="18" charset="0"/>
                <a:ea typeface="+mn-ea"/>
                <a:cs typeface="Times New Roman" pitchFamily="18" charset="0"/>
              </a:rPr>
              <a:t> (n=7)</a:t>
            </a:r>
          </a:p>
          <a:p>
            <a:pPr marL="742950" lvl="1" indent="-285750">
              <a:lnSpc>
                <a:spcPct val="80000"/>
              </a:lnSpc>
              <a:spcBef>
                <a:spcPct val="20000"/>
              </a:spcBef>
              <a:buFontTx/>
              <a:buChar char="–"/>
              <a:defRPr/>
            </a:pPr>
            <a:r>
              <a:rPr lang="en-CA" sz="2000" kern="0" dirty="0" err="1">
                <a:latin typeface="Times New Roman" pitchFamily="18" charset="0"/>
                <a:ea typeface="+mn-ea"/>
                <a:cs typeface="Times New Roman" pitchFamily="18" charset="0"/>
              </a:rPr>
              <a:t>Seuil</a:t>
            </a:r>
            <a:r>
              <a:rPr lang="en-CA" sz="2000" kern="0" dirty="0">
                <a:latin typeface="Times New Roman" pitchFamily="18" charset="0"/>
                <a:ea typeface="+mn-ea"/>
                <a:cs typeface="Times New Roman" pitchFamily="18" charset="0"/>
              </a:rPr>
              <a:t> de </a:t>
            </a:r>
            <a:r>
              <a:rPr lang="en-CA" sz="2000" kern="0" dirty="0" err="1">
                <a:latin typeface="Times New Roman" pitchFamily="18" charset="0"/>
                <a:ea typeface="+mn-ea"/>
                <a:cs typeface="Times New Roman" pitchFamily="18" charset="0"/>
              </a:rPr>
              <a:t>sensibilité</a:t>
            </a:r>
            <a:r>
              <a:rPr lang="en-CA" sz="2000" kern="0" dirty="0">
                <a:latin typeface="Times New Roman" pitchFamily="18" charset="0"/>
                <a:ea typeface="+mn-ea"/>
                <a:cs typeface="Times New Roman" pitchFamily="18" charset="0"/>
              </a:rPr>
              <a:t> (n=5)</a:t>
            </a:r>
          </a:p>
          <a:p>
            <a:pPr marL="742950" lvl="1" indent="-285750">
              <a:lnSpc>
                <a:spcPct val="80000"/>
              </a:lnSpc>
              <a:spcBef>
                <a:spcPct val="20000"/>
              </a:spcBef>
              <a:buFontTx/>
              <a:buChar char="–"/>
              <a:defRPr/>
            </a:pPr>
            <a:r>
              <a:rPr lang="en-CA" sz="2000" kern="0" dirty="0" err="1">
                <a:latin typeface="Times New Roman" pitchFamily="18" charset="0"/>
                <a:ea typeface="+mn-ea"/>
                <a:cs typeface="Times New Roman" pitchFamily="18" charset="0"/>
              </a:rPr>
              <a:t>Intensité</a:t>
            </a:r>
            <a:r>
              <a:rPr lang="en-CA" sz="2000" kern="0" dirty="0">
                <a:latin typeface="Times New Roman" pitchFamily="18" charset="0"/>
                <a:ea typeface="+mn-ea"/>
                <a:cs typeface="Times New Roman" pitchFamily="18" charset="0"/>
              </a:rPr>
              <a:t> de la </a:t>
            </a:r>
            <a:r>
              <a:rPr lang="en-CA" sz="2000" kern="0" dirty="0" err="1">
                <a:latin typeface="Times New Roman" pitchFamily="18" charset="0"/>
                <a:ea typeface="+mn-ea"/>
                <a:cs typeface="Times New Roman" pitchFamily="18" charset="0"/>
              </a:rPr>
              <a:t>douleur</a:t>
            </a:r>
            <a:r>
              <a:rPr lang="en-CA" sz="2000" kern="0" dirty="0">
                <a:latin typeface="Times New Roman" pitchFamily="18" charset="0"/>
                <a:ea typeface="+mn-ea"/>
                <a:cs typeface="Times New Roman" pitchFamily="18" charset="0"/>
              </a:rPr>
              <a:t> (stimulations </a:t>
            </a:r>
            <a:r>
              <a:rPr lang="en-CA" sz="2000" kern="0" dirty="0" err="1">
                <a:latin typeface="Times New Roman" pitchFamily="18" charset="0"/>
                <a:ea typeface="+mn-ea"/>
                <a:cs typeface="Times New Roman" pitchFamily="18" charset="0"/>
              </a:rPr>
              <a:t>toniques</a:t>
            </a:r>
            <a:r>
              <a:rPr lang="en-CA" sz="2000" kern="0" dirty="0">
                <a:latin typeface="Times New Roman" pitchFamily="18" charset="0"/>
                <a:ea typeface="+mn-ea"/>
                <a:cs typeface="Times New Roman" pitchFamily="18" charset="0"/>
              </a:rPr>
              <a:t>) (n=8)</a:t>
            </a:r>
          </a:p>
          <a:p>
            <a:pPr marL="742950" lvl="1" indent="-285750">
              <a:lnSpc>
                <a:spcPct val="80000"/>
              </a:lnSpc>
              <a:spcBef>
                <a:spcPct val="20000"/>
              </a:spcBef>
              <a:buFontTx/>
              <a:buChar char="–"/>
              <a:defRPr/>
            </a:pPr>
            <a:r>
              <a:rPr lang="en-CA" sz="2000" kern="0" dirty="0" err="1">
                <a:latin typeface="Times New Roman" pitchFamily="18" charset="0"/>
                <a:ea typeface="+mn-ea"/>
                <a:cs typeface="Times New Roman" pitchFamily="18" charset="0"/>
              </a:rPr>
              <a:t>Antipsychotiques</a:t>
            </a:r>
            <a:r>
              <a:rPr lang="en-CA" sz="2000" kern="0" dirty="0">
                <a:latin typeface="Times New Roman" pitchFamily="18" charset="0"/>
                <a:ea typeface="+mn-ea"/>
                <a:cs typeface="Times New Roman" pitchFamily="18" charset="0"/>
              </a:rPr>
              <a:t> (n=11) &amp; drug-free (n=8)</a:t>
            </a:r>
          </a:p>
          <a:p>
            <a:pPr marL="342900" indent="-342900">
              <a:lnSpc>
                <a:spcPct val="80000"/>
              </a:lnSpc>
              <a:spcBef>
                <a:spcPct val="20000"/>
              </a:spcBef>
              <a:buFontTx/>
              <a:buChar char="•"/>
              <a:defRPr/>
            </a:pPr>
            <a:endParaRPr lang="en-CA" sz="2000" kern="0" dirty="0">
              <a:latin typeface="Times New Roman" pitchFamily="18" charset="0"/>
              <a:ea typeface="+mn-ea"/>
              <a:cs typeface="Times New Roman" pitchFamily="18" charset="0"/>
            </a:endParaRPr>
          </a:p>
          <a:p>
            <a:pPr marL="342900" indent="-342900">
              <a:lnSpc>
                <a:spcPct val="80000"/>
              </a:lnSpc>
              <a:spcBef>
                <a:spcPct val="20000"/>
              </a:spcBef>
              <a:buFontTx/>
              <a:buChar char="•"/>
              <a:defRPr/>
            </a:pPr>
            <a:r>
              <a:rPr lang="en-CA" sz="2000" kern="0" dirty="0" err="1" smtClean="0">
                <a:latin typeface="Times New Roman" pitchFamily="18" charset="0"/>
                <a:ea typeface="+mn-ea"/>
                <a:cs typeface="Times New Roman" pitchFamily="18" charset="0"/>
              </a:rPr>
              <a:t>Ajout</a:t>
            </a:r>
            <a:r>
              <a:rPr lang="en-CA" sz="2000" kern="0" dirty="0" smtClean="0">
                <a:latin typeface="Times New Roman" pitchFamily="18" charset="0"/>
                <a:ea typeface="+mn-ea"/>
                <a:cs typeface="Times New Roman" pitchFamily="18" charset="0"/>
              </a:rPr>
              <a:t> </a:t>
            </a:r>
            <a:r>
              <a:rPr lang="en-CA" sz="2000" kern="0" dirty="0">
                <a:latin typeface="Times New Roman" pitchFamily="18" charset="0"/>
                <a:ea typeface="+mn-ea"/>
                <a:cs typeface="Times New Roman" pitchFamily="18" charset="0"/>
              </a:rPr>
              <a:t>de </a:t>
            </a:r>
            <a:r>
              <a:rPr lang="en-CA" sz="2000" kern="0" dirty="0" smtClean="0">
                <a:latin typeface="Times New Roman" pitchFamily="18" charset="0"/>
                <a:cs typeface="Times New Roman" pitchFamily="18" charset="0"/>
              </a:rPr>
              <a:t>5</a:t>
            </a:r>
            <a:r>
              <a:rPr lang="en-CA" sz="2000" kern="0" dirty="0" smtClean="0">
                <a:latin typeface="Times New Roman" pitchFamily="18" charset="0"/>
                <a:ea typeface="+mn-ea"/>
                <a:cs typeface="Times New Roman" pitchFamily="18" charset="0"/>
              </a:rPr>
              <a:t> </a:t>
            </a:r>
            <a:r>
              <a:rPr lang="en-CA" sz="2000" kern="0" dirty="0" err="1">
                <a:latin typeface="Times New Roman" pitchFamily="18" charset="0"/>
                <a:ea typeface="+mn-ea"/>
                <a:cs typeface="Times New Roman" pitchFamily="18" charset="0"/>
              </a:rPr>
              <a:t>études</a:t>
            </a:r>
            <a:r>
              <a:rPr lang="en-CA" sz="2000" kern="0" dirty="0">
                <a:latin typeface="Times New Roman" pitchFamily="18" charset="0"/>
                <a:ea typeface="+mn-ea"/>
                <a:cs typeface="Times New Roman" pitchFamily="18" charset="0"/>
              </a:rPr>
              <a:t> </a:t>
            </a:r>
            <a:r>
              <a:rPr lang="en-CA" sz="2000" kern="0" dirty="0" err="1">
                <a:latin typeface="Times New Roman" pitchFamily="18" charset="0"/>
                <a:ea typeface="+mn-ea"/>
                <a:cs typeface="Times New Roman" pitchFamily="18" charset="0"/>
              </a:rPr>
              <a:t>publiées</a:t>
            </a:r>
            <a:r>
              <a:rPr lang="en-CA" sz="2000" kern="0" dirty="0">
                <a:latin typeface="Times New Roman" pitchFamily="18" charset="0"/>
                <a:ea typeface="+mn-ea"/>
                <a:cs typeface="Times New Roman" pitchFamily="18" charset="0"/>
              </a:rPr>
              <a:t> </a:t>
            </a:r>
            <a:r>
              <a:rPr lang="en-CA" sz="2000" kern="0" dirty="0" err="1">
                <a:latin typeface="Times New Roman" pitchFamily="18" charset="0"/>
                <a:ea typeface="+mn-ea"/>
                <a:cs typeface="Times New Roman" pitchFamily="18" charset="0"/>
              </a:rPr>
              <a:t>depuis</a:t>
            </a:r>
            <a:endParaRPr lang="en-CA" sz="2000" kern="0" dirty="0">
              <a:latin typeface="Times New Roman" pitchFamily="18" charset="0"/>
              <a:ea typeface="+mn-ea"/>
              <a:cs typeface="Times New Roman" pitchFamily="18" charset="0"/>
            </a:endParaRPr>
          </a:p>
          <a:p>
            <a:pPr marL="800100" lvl="1" indent="-342900">
              <a:lnSpc>
                <a:spcPct val="80000"/>
              </a:lnSpc>
              <a:spcBef>
                <a:spcPct val="20000"/>
              </a:spcBef>
              <a:buFontTx/>
              <a:buChar char="•"/>
              <a:defRPr/>
            </a:pPr>
            <a:r>
              <a:rPr lang="en-CA" sz="2000" kern="0" dirty="0" err="1">
                <a:latin typeface="Times New Roman" pitchFamily="18" charset="0"/>
                <a:ea typeface="+mn-ea"/>
                <a:cs typeface="Times New Roman" pitchFamily="18" charset="0"/>
              </a:rPr>
              <a:t>Bouazziz</a:t>
            </a:r>
            <a:r>
              <a:rPr lang="en-CA" sz="2000" kern="0" dirty="0">
                <a:latin typeface="Times New Roman" pitchFamily="18" charset="0"/>
                <a:ea typeface="+mn-ea"/>
                <a:cs typeface="Times New Roman" pitchFamily="18" charset="0"/>
              </a:rPr>
              <a:t>, 2017</a:t>
            </a:r>
          </a:p>
          <a:p>
            <a:pPr marL="800100" lvl="1" indent="-342900">
              <a:lnSpc>
                <a:spcPct val="80000"/>
              </a:lnSpc>
              <a:spcBef>
                <a:spcPct val="20000"/>
              </a:spcBef>
              <a:buFontTx/>
              <a:buChar char="•"/>
              <a:defRPr/>
            </a:pPr>
            <a:r>
              <a:rPr lang="en-CA" sz="2000" kern="0" dirty="0">
                <a:latin typeface="Times New Roman" pitchFamily="18" charset="0"/>
                <a:ea typeface="+mn-ea"/>
                <a:cs typeface="Times New Roman" pitchFamily="18" charset="0"/>
              </a:rPr>
              <a:t>Jackson, 2017; </a:t>
            </a:r>
            <a:r>
              <a:rPr lang="en-CA" sz="2000" kern="0" dirty="0" err="1">
                <a:latin typeface="Times New Roman" pitchFamily="18" charset="0"/>
                <a:ea typeface="+mn-ea"/>
                <a:cs typeface="Times New Roman" pitchFamily="18" charset="0"/>
              </a:rPr>
              <a:t>Thèse</a:t>
            </a:r>
            <a:r>
              <a:rPr lang="en-CA" sz="2000" kern="0" dirty="0">
                <a:latin typeface="Times New Roman" pitchFamily="18" charset="0"/>
                <a:ea typeface="+mn-ea"/>
                <a:cs typeface="Times New Roman" pitchFamily="18" charset="0"/>
              </a:rPr>
              <a:t> non-</a:t>
            </a:r>
            <a:r>
              <a:rPr lang="en-CA" sz="2000" kern="0" dirty="0" err="1">
                <a:latin typeface="Times New Roman" pitchFamily="18" charset="0"/>
                <a:ea typeface="+mn-ea"/>
                <a:cs typeface="Times New Roman" pitchFamily="18" charset="0"/>
              </a:rPr>
              <a:t>publiée</a:t>
            </a:r>
            <a:endParaRPr lang="en-CA" sz="2000" kern="0" dirty="0">
              <a:latin typeface="Times New Roman" pitchFamily="18" charset="0"/>
              <a:ea typeface="+mn-ea"/>
              <a:cs typeface="Times New Roman" pitchFamily="18" charset="0"/>
            </a:endParaRPr>
          </a:p>
          <a:p>
            <a:pPr marL="800100" lvl="1" indent="-342900">
              <a:lnSpc>
                <a:spcPct val="80000"/>
              </a:lnSpc>
              <a:spcBef>
                <a:spcPct val="20000"/>
              </a:spcBef>
              <a:buFontTx/>
              <a:buChar char="•"/>
              <a:defRPr/>
            </a:pPr>
            <a:r>
              <a:rPr lang="en-CA" sz="2000" kern="0" dirty="0" err="1">
                <a:latin typeface="Times New Roman" pitchFamily="18" charset="0"/>
                <a:ea typeface="+mn-ea"/>
                <a:cs typeface="Times New Roman" pitchFamily="18" charset="0"/>
              </a:rPr>
              <a:t>Kowalczyk</a:t>
            </a:r>
            <a:r>
              <a:rPr lang="en-CA" sz="2000" kern="0" dirty="0">
                <a:latin typeface="Times New Roman" pitchFamily="18" charset="0"/>
                <a:ea typeface="+mn-ea"/>
                <a:cs typeface="Times New Roman" pitchFamily="18" charset="0"/>
              </a:rPr>
              <a:t>, 2015</a:t>
            </a:r>
          </a:p>
          <a:p>
            <a:pPr marL="800100" lvl="1" indent="-342900">
              <a:lnSpc>
                <a:spcPct val="80000"/>
              </a:lnSpc>
              <a:spcBef>
                <a:spcPct val="20000"/>
              </a:spcBef>
              <a:buFontTx/>
              <a:buChar char="•"/>
              <a:defRPr/>
            </a:pPr>
            <a:r>
              <a:rPr lang="en-CA" sz="2000" kern="0" dirty="0" err="1">
                <a:latin typeface="Times New Roman" pitchFamily="18" charset="0"/>
                <a:ea typeface="+mn-ea"/>
                <a:cs typeface="Times New Roman" pitchFamily="18" charset="0"/>
              </a:rPr>
              <a:t>Minichino</a:t>
            </a:r>
            <a:r>
              <a:rPr lang="en-CA" sz="2000" kern="0" dirty="0">
                <a:latin typeface="Times New Roman" pitchFamily="18" charset="0"/>
                <a:ea typeface="+mn-ea"/>
                <a:cs typeface="Times New Roman" pitchFamily="18" charset="0"/>
              </a:rPr>
              <a:t>, </a:t>
            </a:r>
            <a:r>
              <a:rPr lang="en-CA" sz="2000" kern="0" dirty="0" smtClean="0">
                <a:latin typeface="Times New Roman" pitchFamily="18" charset="0"/>
                <a:ea typeface="+mn-ea"/>
                <a:cs typeface="Times New Roman" pitchFamily="18" charset="0"/>
              </a:rPr>
              <a:t>2016</a:t>
            </a:r>
          </a:p>
          <a:p>
            <a:pPr marL="800100" lvl="1" indent="-342900">
              <a:lnSpc>
                <a:spcPct val="80000"/>
              </a:lnSpc>
              <a:spcBef>
                <a:spcPct val="20000"/>
              </a:spcBef>
              <a:defRPr/>
            </a:pPr>
            <a:r>
              <a:rPr lang="en-CA" sz="2000" kern="0" dirty="0" smtClean="0">
                <a:latin typeface="Times New Roman" pitchFamily="18" charset="0"/>
                <a:cs typeface="Times New Roman" pitchFamily="18" charset="0"/>
              </a:rPr>
              <a:t> 	(Lévesque, 2012)</a:t>
            </a:r>
            <a:endParaRPr lang="en-CA" sz="2000" kern="0" dirty="0">
              <a:latin typeface="Times New Roman" pitchFamily="18" charset="0"/>
              <a:ea typeface="+mn-ea"/>
              <a:cs typeface="Times New Roman" pitchFamily="18" charset="0"/>
            </a:endParaRPr>
          </a:p>
          <a:p>
            <a:pPr marL="342900" indent="-342900">
              <a:lnSpc>
                <a:spcPct val="80000"/>
              </a:lnSpc>
              <a:spcBef>
                <a:spcPct val="20000"/>
              </a:spcBef>
              <a:buFontTx/>
              <a:buChar char="•"/>
              <a:defRPr/>
            </a:pPr>
            <a:endParaRPr lang="en-CA" sz="2000" kern="0" dirty="0">
              <a:latin typeface="Times New Roman" pitchFamily="18" charset="0"/>
              <a:ea typeface="+mn-ea"/>
              <a:cs typeface="Times New Roman" pitchFamily="18" charset="0"/>
            </a:endParaRPr>
          </a:p>
        </p:txBody>
      </p:sp>
      <p:pic>
        <p:nvPicPr>
          <p:cNvPr id="3" name="Picture 4" descr="stef"/>
          <p:cNvPicPr>
            <a:picLocks noChangeAspect="1" noChangeArrowheads="1"/>
          </p:cNvPicPr>
          <p:nvPr/>
        </p:nvPicPr>
        <p:blipFill>
          <a:blip r:embed="rId2" cstate="print"/>
          <a:srcRect/>
          <a:stretch>
            <a:fillRect/>
          </a:stretch>
        </p:blipFill>
        <p:spPr bwMode="auto">
          <a:xfrm>
            <a:off x="5863682" y="4628609"/>
            <a:ext cx="1441450" cy="1150937"/>
          </a:xfrm>
          <a:prstGeom prst="rect">
            <a:avLst/>
          </a:prstGeom>
          <a:noFill/>
          <a:ln w="9525">
            <a:noFill/>
            <a:miter lim="800000"/>
            <a:headEnd/>
            <a:tailEnd/>
          </a:ln>
        </p:spPr>
      </p:pic>
      <p:sp>
        <p:nvSpPr>
          <p:cNvPr id="4" name="Title 1"/>
          <p:cNvSpPr txBox="1">
            <a:spLocks/>
          </p:cNvSpPr>
          <p:nvPr/>
        </p:nvSpPr>
        <p:spPr bwMode="auto">
          <a:xfrm>
            <a:off x="844022" y="888992"/>
            <a:ext cx="7089245" cy="675765"/>
          </a:xfrm>
          <a:prstGeom prst="rect">
            <a:avLst/>
          </a:prstGeom>
          <a:solidFill>
            <a:srgbClr val="5B1115"/>
          </a:solidFill>
          <a:ln w="9525">
            <a:noFill/>
            <a:miter lim="800000"/>
            <a:headEnd/>
            <a:tailEnd/>
          </a:ln>
        </p:spPr>
        <p:txBody>
          <a:bodyPr anchor="ctr"/>
          <a:lstStyle/>
          <a:p>
            <a:pPr algn="ctr" eaLnBrk="0" hangingPunct="0">
              <a:defRPr/>
            </a:pPr>
            <a:r>
              <a:rPr lang="en-CA" sz="2400" kern="0" cap="all" dirty="0" err="1" smtClean="0">
                <a:solidFill>
                  <a:srgbClr val="DEE1BB"/>
                </a:solidFill>
                <a:latin typeface="+mj-lt"/>
                <a:ea typeface="+mj-ea"/>
                <a:cs typeface="+mj-cs"/>
              </a:rPr>
              <a:t>lA</a:t>
            </a:r>
            <a:r>
              <a:rPr lang="en-CA" sz="2400" kern="0" cap="all" dirty="0" smtClean="0">
                <a:solidFill>
                  <a:srgbClr val="DEE1BB"/>
                </a:solidFill>
                <a:latin typeface="+mj-lt"/>
                <a:ea typeface="+mj-ea"/>
                <a:cs typeface="+mj-cs"/>
              </a:rPr>
              <a:t> </a:t>
            </a:r>
            <a:r>
              <a:rPr lang="en-CA" sz="2400" kern="0" cap="all" dirty="0" err="1" smtClean="0">
                <a:solidFill>
                  <a:srgbClr val="DEE1BB"/>
                </a:solidFill>
                <a:latin typeface="+mj-lt"/>
                <a:ea typeface="+mj-ea"/>
                <a:cs typeface="+mj-cs"/>
              </a:rPr>
              <a:t>douleur</a:t>
            </a:r>
            <a:r>
              <a:rPr lang="en-CA" sz="2400" kern="0" cap="all" dirty="0" smtClean="0">
                <a:solidFill>
                  <a:srgbClr val="DEE1BB"/>
                </a:solidFill>
                <a:latin typeface="+mj-lt"/>
                <a:ea typeface="+mj-ea"/>
                <a:cs typeface="+mj-cs"/>
              </a:rPr>
              <a:t> </a:t>
            </a:r>
            <a:r>
              <a:rPr lang="en-CA" sz="2400" kern="0" cap="all" dirty="0" err="1">
                <a:solidFill>
                  <a:srgbClr val="DEE1BB"/>
                </a:solidFill>
                <a:latin typeface="+mj-lt"/>
                <a:ea typeface="+mj-ea"/>
                <a:cs typeface="+mj-cs"/>
              </a:rPr>
              <a:t>évaluée</a:t>
            </a:r>
            <a:r>
              <a:rPr lang="en-CA" sz="2400" kern="0" cap="all" dirty="0">
                <a:solidFill>
                  <a:srgbClr val="DEE1BB"/>
                </a:solidFill>
                <a:latin typeface="+mj-lt"/>
                <a:ea typeface="+mj-ea"/>
                <a:cs typeface="+mj-cs"/>
              </a:rPr>
              <a:t> en </a:t>
            </a:r>
            <a:r>
              <a:rPr lang="en-CA" sz="2400" kern="0" cap="all" dirty="0" err="1">
                <a:solidFill>
                  <a:srgbClr val="DEE1BB"/>
                </a:solidFill>
                <a:latin typeface="+mj-lt"/>
                <a:ea typeface="+mj-ea"/>
                <a:cs typeface="+mj-cs"/>
              </a:rPr>
              <a:t>contexte</a:t>
            </a:r>
            <a:r>
              <a:rPr lang="en-CA" sz="2400" kern="0" cap="all" dirty="0">
                <a:solidFill>
                  <a:srgbClr val="DEE1BB"/>
                </a:solidFill>
                <a:latin typeface="+mj-lt"/>
                <a:ea typeface="+mj-ea"/>
                <a:cs typeface="+mj-cs"/>
              </a:rPr>
              <a:t> </a:t>
            </a:r>
            <a:r>
              <a:rPr lang="en-CA" sz="2400" kern="0" cap="all" dirty="0" err="1">
                <a:solidFill>
                  <a:srgbClr val="DEE1BB"/>
                </a:solidFill>
                <a:latin typeface="+mj-lt"/>
                <a:ea typeface="+mj-ea"/>
                <a:cs typeface="+mj-cs"/>
              </a:rPr>
              <a:t>expérimental</a:t>
            </a:r>
            <a:endParaRPr lang="en-US" sz="2400" kern="0" dirty="0">
              <a:solidFill>
                <a:srgbClr val="DEE1BB"/>
              </a:solidFill>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76382" y="3166017"/>
          <a:ext cx="5308614" cy="3456385"/>
        </p:xfrm>
        <a:graphic>
          <a:graphicData uri="http://schemas.openxmlformats.org/drawingml/2006/table">
            <a:tbl>
              <a:tblPr/>
              <a:tblGrid>
                <a:gridCol w="2980267"/>
                <a:gridCol w="1134533"/>
                <a:gridCol w="1193814"/>
              </a:tblGrid>
              <a:tr h="768085">
                <a:tc>
                  <a:txBody>
                    <a:bodyPr/>
                    <a:lstStyle/>
                    <a:p>
                      <a:pPr marL="0" marR="0">
                        <a:lnSpc>
                          <a:spcPct val="115000"/>
                        </a:lnSpc>
                        <a:spcBef>
                          <a:spcPts val="0"/>
                        </a:spcBef>
                        <a:spcAft>
                          <a:spcPts val="0"/>
                        </a:spcAft>
                      </a:pPr>
                      <a:r>
                        <a:rPr lang="en-US" sz="1800" b="1" i="1" dirty="0">
                          <a:latin typeface="Calibri"/>
                          <a:ea typeface="Calibri"/>
                          <a:cs typeface="Times New Roman"/>
                        </a:rPr>
                        <a:t>Variable</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i="1">
                          <a:latin typeface="Calibri"/>
                          <a:ea typeface="Calibri"/>
                          <a:cs typeface="Times New Roman"/>
                        </a:rPr>
                        <a:t>Nombre</a:t>
                      </a:r>
                      <a:endParaRPr lang="en-US" sz="1800">
                        <a:latin typeface="Calibri"/>
                        <a:ea typeface="Calibri"/>
                        <a:cs typeface="Times New Roman"/>
                      </a:endParaRPr>
                    </a:p>
                    <a:p>
                      <a:pPr marL="0" marR="0" algn="ctr">
                        <a:lnSpc>
                          <a:spcPct val="115000"/>
                        </a:lnSpc>
                        <a:spcBef>
                          <a:spcPts val="0"/>
                        </a:spcBef>
                        <a:spcAft>
                          <a:spcPts val="0"/>
                        </a:spcAft>
                      </a:pPr>
                      <a:r>
                        <a:rPr lang="en-CA" sz="1800" b="1" i="1">
                          <a:latin typeface="Calibri"/>
                          <a:ea typeface="Calibri"/>
                          <a:cs typeface="Times New Roman"/>
                        </a:rPr>
                        <a:t>d'études</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i="1">
                          <a:latin typeface="Calibri"/>
                          <a:ea typeface="Calibri"/>
                          <a:cs typeface="Times New Roman"/>
                        </a:rPr>
                        <a:t>Taille</a:t>
                      </a:r>
                      <a:endParaRPr lang="en-US" sz="1800">
                        <a:latin typeface="Calibri"/>
                        <a:ea typeface="Calibri"/>
                        <a:cs typeface="Times New Roman"/>
                      </a:endParaRPr>
                    </a:p>
                    <a:p>
                      <a:pPr marL="0" marR="0" algn="ctr">
                        <a:lnSpc>
                          <a:spcPct val="115000"/>
                        </a:lnSpc>
                        <a:spcBef>
                          <a:spcPts val="0"/>
                        </a:spcBef>
                        <a:spcAft>
                          <a:spcPts val="0"/>
                        </a:spcAft>
                      </a:pPr>
                      <a:r>
                        <a:rPr lang="en-CA" sz="1800" b="1" i="1">
                          <a:latin typeface="Calibri"/>
                          <a:ea typeface="Calibri"/>
                          <a:cs typeface="Times New Roman"/>
                        </a:rPr>
                        <a:t>de l'effet</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085">
                <a:tc>
                  <a:txBody>
                    <a:bodyPr/>
                    <a:lstStyle/>
                    <a:p>
                      <a:pPr marL="0" marR="0">
                        <a:lnSpc>
                          <a:spcPct val="115000"/>
                        </a:lnSpc>
                        <a:spcBef>
                          <a:spcPts val="0"/>
                        </a:spcBef>
                        <a:spcAft>
                          <a:spcPts val="0"/>
                        </a:spcAft>
                      </a:pPr>
                      <a:r>
                        <a:rPr lang="en-US" sz="1800" b="1" dirty="0" err="1">
                          <a:latin typeface="Calibri"/>
                          <a:ea typeface="Calibri"/>
                          <a:cs typeface="Times New Roman"/>
                        </a:rPr>
                        <a:t>Effet</a:t>
                      </a:r>
                      <a:r>
                        <a:rPr lang="en-US" sz="1800" b="1" dirty="0">
                          <a:latin typeface="Calibri"/>
                          <a:ea typeface="Calibri"/>
                          <a:cs typeface="Times New Roman"/>
                        </a:rPr>
                        <a:t> </a:t>
                      </a:r>
                      <a:r>
                        <a:rPr lang="en-US" sz="1800" b="1" dirty="0" err="1">
                          <a:latin typeface="Calibri"/>
                          <a:ea typeface="Calibri"/>
                          <a:cs typeface="Times New Roman"/>
                        </a:rPr>
                        <a:t>composé</a:t>
                      </a:r>
                      <a:endParaRPr lang="en-US" sz="1800" b="1" dirty="0">
                        <a:latin typeface="Calibri"/>
                        <a:ea typeface="Calibri"/>
                        <a:cs typeface="Times New Roman"/>
                      </a:endParaRPr>
                    </a:p>
                    <a:p>
                      <a:pPr marL="0" marR="0">
                        <a:lnSpc>
                          <a:spcPct val="115000"/>
                        </a:lnSpc>
                        <a:spcBef>
                          <a:spcPts val="0"/>
                        </a:spcBef>
                        <a:spcAft>
                          <a:spcPts val="0"/>
                        </a:spcAft>
                      </a:pPr>
                      <a:r>
                        <a:rPr lang="en-US" sz="1800" dirty="0">
                          <a:latin typeface="Calibri"/>
                          <a:ea typeface="Calibri"/>
                          <a:cs typeface="Times New Roman"/>
                        </a:rPr>
                        <a:t>(</a:t>
                      </a:r>
                      <a:r>
                        <a:rPr lang="en-US" sz="1800" dirty="0" err="1">
                          <a:latin typeface="Calibri"/>
                          <a:ea typeface="Calibri"/>
                          <a:cs typeface="Times New Roman"/>
                        </a:rPr>
                        <a:t>toutes</a:t>
                      </a:r>
                      <a:r>
                        <a:rPr lang="en-US" sz="1800" dirty="0">
                          <a:latin typeface="Calibri"/>
                          <a:ea typeface="Calibri"/>
                          <a:cs typeface="Times New Roman"/>
                        </a:rPr>
                        <a:t> </a:t>
                      </a:r>
                      <a:r>
                        <a:rPr lang="en-US" sz="1800" dirty="0" err="1">
                          <a:latin typeface="Calibri"/>
                          <a:ea typeface="Calibri"/>
                          <a:cs typeface="Times New Roman"/>
                        </a:rPr>
                        <a:t>mesures</a:t>
                      </a:r>
                      <a:r>
                        <a:rPr lang="en-US" sz="1800" dirty="0">
                          <a:latin typeface="Calibri"/>
                          <a:ea typeface="Calibri"/>
                          <a:cs typeface="Times New Roman"/>
                        </a:rPr>
                        <a:t> </a:t>
                      </a:r>
                      <a:r>
                        <a:rPr lang="en-US" sz="1800" dirty="0" err="1">
                          <a:latin typeface="Calibri"/>
                          <a:ea typeface="Calibri"/>
                          <a:cs typeface="Times New Roman"/>
                        </a:rPr>
                        <a:t>confondues</a:t>
                      </a:r>
                      <a:r>
                        <a:rPr lang="en-US" sz="18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solidFill>
                            <a:srgbClr val="C00000"/>
                          </a:solidFill>
                          <a:latin typeface="Calibri"/>
                          <a:ea typeface="Calibri"/>
                          <a:cs typeface="Times New Roman"/>
                        </a:rPr>
                        <a:t>0.55</a:t>
                      </a:r>
                      <a:endParaRPr lang="en-US" sz="1800" b="1" dirty="0" smtClean="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a:txBody>
                    <a:bodyPr/>
                    <a:lstStyle/>
                    <a:p>
                      <a:pPr marL="0" marR="0">
                        <a:lnSpc>
                          <a:spcPct val="115000"/>
                        </a:lnSpc>
                        <a:spcBef>
                          <a:spcPts val="0"/>
                        </a:spcBef>
                        <a:spcAft>
                          <a:spcPts val="0"/>
                        </a:spcAft>
                      </a:pPr>
                      <a:r>
                        <a:rPr lang="en-US" sz="1800" b="1" dirty="0">
                          <a:latin typeface="Calibri"/>
                          <a:ea typeface="Calibri"/>
                          <a:cs typeface="Times New Roman"/>
                        </a:rPr>
                        <a:t>Drug-free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C00000"/>
                          </a:solidFill>
                          <a:latin typeface="Calibri"/>
                          <a:ea typeface="Calibri"/>
                          <a:cs typeface="Times New Roman"/>
                        </a:rPr>
                        <a:t>0.6</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a:txBody>
                    <a:bodyPr/>
                    <a:lstStyle/>
                    <a:p>
                      <a:pPr marL="0" marR="0">
                        <a:lnSpc>
                          <a:spcPct val="115000"/>
                        </a:lnSpc>
                        <a:spcBef>
                          <a:spcPts val="0"/>
                        </a:spcBef>
                        <a:spcAft>
                          <a:spcPts val="0"/>
                        </a:spcAft>
                      </a:pPr>
                      <a:r>
                        <a:rPr lang="en-US" sz="1800" dirty="0" err="1">
                          <a:latin typeface="Calibri"/>
                          <a:ea typeface="Calibri"/>
                          <a:cs typeface="Times New Roman"/>
                        </a:rPr>
                        <a:t>Seuils</a:t>
                      </a:r>
                      <a:r>
                        <a:rPr lang="en-US" sz="1800" dirty="0">
                          <a:latin typeface="Calibri"/>
                          <a:ea typeface="Calibri"/>
                          <a:cs typeface="Times New Roman"/>
                        </a:rPr>
                        <a:t> de </a:t>
                      </a:r>
                      <a:r>
                        <a:rPr lang="en-US" sz="1800" dirty="0" err="1">
                          <a:latin typeface="Calibri"/>
                          <a:ea typeface="Calibri"/>
                          <a:cs typeface="Times New Roman"/>
                        </a:rPr>
                        <a:t>douleur</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a:txBody>
                    <a:bodyPr/>
                    <a:lstStyle/>
                    <a:p>
                      <a:pPr marL="0" marR="0">
                        <a:lnSpc>
                          <a:spcPct val="115000"/>
                        </a:lnSpc>
                        <a:spcBef>
                          <a:spcPts val="0"/>
                        </a:spcBef>
                        <a:spcAft>
                          <a:spcPts val="0"/>
                        </a:spcAft>
                      </a:pPr>
                      <a:r>
                        <a:rPr lang="en-US" sz="1800" dirty="0" err="1">
                          <a:latin typeface="Calibri"/>
                          <a:ea typeface="Calibri"/>
                          <a:cs typeface="Times New Roman"/>
                        </a:rPr>
                        <a:t>Tolérance</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Calibri"/>
                          <a:cs typeface="Times New Roman"/>
                        </a:rPr>
                        <a:t>0.55</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a:txBody>
                    <a:bodyPr/>
                    <a:lstStyle/>
                    <a:p>
                      <a:pPr marL="0" marR="0">
                        <a:lnSpc>
                          <a:spcPct val="115000"/>
                        </a:lnSpc>
                        <a:spcBef>
                          <a:spcPts val="0"/>
                        </a:spcBef>
                        <a:spcAft>
                          <a:spcPts val="0"/>
                        </a:spcAft>
                      </a:pPr>
                      <a:r>
                        <a:rPr lang="en-US" sz="1800" dirty="0" err="1">
                          <a:latin typeface="Calibri"/>
                          <a:ea typeface="Calibri"/>
                          <a:cs typeface="Times New Roman"/>
                        </a:rPr>
                        <a:t>Intensité</a:t>
                      </a:r>
                      <a:r>
                        <a:rPr lang="en-US" sz="1800" dirty="0">
                          <a:latin typeface="Calibri"/>
                          <a:ea typeface="Calibri"/>
                          <a:cs typeface="Times New Roman"/>
                        </a:rPr>
                        <a:t> de la </a:t>
                      </a:r>
                      <a:r>
                        <a:rPr lang="en-US" sz="1800" dirty="0" err="1">
                          <a:latin typeface="Calibri"/>
                          <a:ea typeface="Calibri"/>
                          <a:cs typeface="Times New Roman"/>
                        </a:rPr>
                        <a:t>douleur</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0.55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a:txBody>
                    <a:bodyPr/>
                    <a:lstStyle/>
                    <a:p>
                      <a:pPr marL="0" marR="0">
                        <a:lnSpc>
                          <a:spcPct val="115000"/>
                        </a:lnSpc>
                        <a:spcBef>
                          <a:spcPts val="0"/>
                        </a:spcBef>
                        <a:spcAft>
                          <a:spcPts val="0"/>
                        </a:spcAft>
                      </a:pPr>
                      <a:r>
                        <a:rPr lang="en-US" sz="1800">
                          <a:latin typeface="Calibri"/>
                          <a:ea typeface="Calibri"/>
                          <a:cs typeface="Times New Roman"/>
                        </a:rPr>
                        <a:t>Seuils de sensation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1"/>
          <p:cNvSpPr txBox="1">
            <a:spLocks/>
          </p:cNvSpPr>
          <p:nvPr/>
        </p:nvSpPr>
        <p:spPr bwMode="auto">
          <a:xfrm>
            <a:off x="1690688" y="869974"/>
            <a:ext cx="5257800" cy="647700"/>
          </a:xfrm>
          <a:prstGeom prst="rect">
            <a:avLst/>
          </a:prstGeom>
          <a:solidFill>
            <a:srgbClr val="5B1115"/>
          </a:solidFill>
          <a:ln w="9525">
            <a:noFill/>
            <a:miter lim="800000"/>
            <a:headEnd/>
            <a:tailEnd/>
          </a:ln>
        </p:spPr>
        <p:txBody>
          <a:bodyPr anchor="ctr"/>
          <a:lstStyle/>
          <a:p>
            <a:pPr algn="ctr" eaLnBrk="0" hangingPunct="0">
              <a:defRPr/>
            </a:pPr>
            <a:r>
              <a:rPr lang="en-CA" sz="2400" kern="0" cap="all" dirty="0">
                <a:solidFill>
                  <a:srgbClr val="DEE1BB"/>
                </a:solidFill>
                <a:latin typeface="+mj-lt"/>
                <a:ea typeface="+mj-ea"/>
                <a:cs typeface="+mj-cs"/>
              </a:rPr>
              <a:t>les </a:t>
            </a:r>
            <a:r>
              <a:rPr lang="en-CA" sz="2400" kern="0" cap="all" dirty="0" err="1">
                <a:solidFill>
                  <a:srgbClr val="DEE1BB"/>
                </a:solidFill>
                <a:latin typeface="+mj-lt"/>
                <a:ea typeface="+mj-ea"/>
                <a:cs typeface="+mj-cs"/>
              </a:rPr>
              <a:t>résultats</a:t>
            </a:r>
            <a:endParaRPr lang="en-US" sz="2400" kern="0" dirty="0">
              <a:solidFill>
                <a:srgbClr val="DEE1BB"/>
              </a:solidFill>
              <a:latin typeface="+mj-lt"/>
              <a:ea typeface="+mj-ea"/>
              <a:cs typeface="+mj-cs"/>
            </a:endParaRPr>
          </a:p>
        </p:txBody>
      </p:sp>
      <p:sp>
        <p:nvSpPr>
          <p:cNvPr id="4" name="Rectangle 3"/>
          <p:cNvSpPr txBox="1">
            <a:spLocks noChangeArrowheads="1"/>
          </p:cNvSpPr>
          <p:nvPr/>
        </p:nvSpPr>
        <p:spPr bwMode="auto">
          <a:xfrm>
            <a:off x="1806571" y="1767966"/>
            <a:ext cx="5009108" cy="1305434"/>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CA" sz="2000" kern="0" dirty="0" err="1">
                <a:latin typeface="Times New Roman" pitchFamily="18" charset="0"/>
                <a:ea typeface="+mn-ea"/>
                <a:cs typeface="Times New Roman" pitchFamily="18" charset="0"/>
              </a:rPr>
              <a:t>Calculs</a:t>
            </a:r>
            <a:r>
              <a:rPr lang="en-CA" sz="2000" kern="0" dirty="0">
                <a:latin typeface="Times New Roman" pitchFamily="18" charset="0"/>
                <a:ea typeface="+mn-ea"/>
                <a:cs typeface="Times New Roman" pitchFamily="18" charset="0"/>
              </a:rPr>
              <a:t> </a:t>
            </a:r>
            <a:r>
              <a:rPr lang="en-CA" sz="2000" kern="0" dirty="0" err="1">
                <a:latin typeface="Times New Roman" pitchFamily="18" charset="0"/>
                <a:ea typeface="+mn-ea"/>
                <a:cs typeface="Times New Roman" pitchFamily="18" charset="0"/>
              </a:rPr>
              <a:t>méta-analytiques</a:t>
            </a:r>
            <a:r>
              <a:rPr lang="en-CA" sz="2000" kern="0" dirty="0">
                <a:latin typeface="Times New Roman" pitchFamily="18" charset="0"/>
                <a:ea typeface="+mn-ea"/>
                <a:cs typeface="Times New Roman" pitchFamily="18" charset="0"/>
              </a:rPr>
              <a:t> </a:t>
            </a:r>
            <a:r>
              <a:rPr lang="en-CA" sz="2000" kern="0" dirty="0" err="1">
                <a:latin typeface="Times New Roman" pitchFamily="18" charset="0"/>
                <a:ea typeface="+mn-ea"/>
                <a:cs typeface="Times New Roman" pitchFamily="18" charset="0"/>
              </a:rPr>
              <a:t>habituels</a:t>
            </a:r>
            <a:endParaRPr lang="en-CA" sz="2000" kern="0" dirty="0">
              <a:latin typeface="Times New Roman" pitchFamily="18" charset="0"/>
              <a:ea typeface="+mn-ea"/>
              <a:cs typeface="Times New Roman" pitchFamily="18" charset="0"/>
            </a:endParaRPr>
          </a:p>
          <a:p>
            <a:pPr marL="800100" lvl="1" indent="-342900">
              <a:lnSpc>
                <a:spcPct val="80000"/>
              </a:lnSpc>
              <a:spcBef>
                <a:spcPct val="20000"/>
              </a:spcBef>
              <a:buFontTx/>
              <a:buChar char="•"/>
              <a:defRPr/>
            </a:pPr>
            <a:r>
              <a:rPr lang="en-CA" sz="2000" u="sng" kern="0" dirty="0">
                <a:latin typeface="Times New Roman" pitchFamily="18" charset="0"/>
                <a:ea typeface="+mn-ea"/>
                <a:cs typeface="Times New Roman" pitchFamily="18" charset="0"/>
              </a:rPr>
              <a:t>Convention</a:t>
            </a:r>
            <a:r>
              <a:rPr lang="en-CA" sz="2000" kern="0" dirty="0">
                <a:latin typeface="Times New Roman" pitchFamily="18" charset="0"/>
                <a:ea typeface="+mn-ea"/>
                <a:cs typeface="Times New Roman" pitchFamily="18" charset="0"/>
              </a:rPr>
              <a:t>:  d= </a:t>
            </a:r>
            <a:r>
              <a:rPr lang="en-CA" sz="2000" b="1" kern="0" dirty="0">
                <a:latin typeface="Times New Roman" pitchFamily="18" charset="0"/>
                <a:ea typeface="+mn-ea"/>
                <a:cs typeface="Times New Roman" pitchFamily="18" charset="0"/>
              </a:rPr>
              <a:t>0.8</a:t>
            </a:r>
            <a:r>
              <a:rPr lang="en-CA" sz="2000" kern="0" dirty="0">
                <a:latin typeface="Times New Roman" pitchFamily="18" charset="0"/>
                <a:ea typeface="+mn-ea"/>
                <a:cs typeface="Times New Roman" pitchFamily="18" charset="0"/>
              </a:rPr>
              <a:t> (</a:t>
            </a:r>
            <a:r>
              <a:rPr lang="en-CA" sz="2000" kern="0" dirty="0" err="1">
                <a:latin typeface="Times New Roman" pitchFamily="18" charset="0"/>
                <a:ea typeface="+mn-ea"/>
                <a:cs typeface="Times New Roman" pitchFamily="18" charset="0"/>
              </a:rPr>
              <a:t>effet</a:t>
            </a:r>
            <a:r>
              <a:rPr lang="en-CA" sz="2000" kern="0" dirty="0">
                <a:latin typeface="Times New Roman" pitchFamily="18" charset="0"/>
                <a:ea typeface="+mn-ea"/>
                <a:cs typeface="Times New Roman" pitchFamily="18" charset="0"/>
              </a:rPr>
              <a:t> large)</a:t>
            </a:r>
          </a:p>
          <a:p>
            <a:pPr marL="2171700" lvl="4" indent="-342900">
              <a:lnSpc>
                <a:spcPct val="80000"/>
              </a:lnSpc>
              <a:spcBef>
                <a:spcPct val="20000"/>
              </a:spcBef>
              <a:buFontTx/>
              <a:buChar char="•"/>
              <a:defRPr/>
            </a:pPr>
            <a:r>
              <a:rPr lang="en-CA" sz="2000" kern="0" dirty="0">
                <a:latin typeface="Times New Roman" pitchFamily="18" charset="0"/>
                <a:ea typeface="+mn-ea"/>
                <a:cs typeface="Times New Roman" pitchFamily="18" charset="0"/>
              </a:rPr>
              <a:t>d= </a:t>
            </a:r>
            <a:r>
              <a:rPr lang="en-CA" sz="2000" b="1" kern="0" dirty="0">
                <a:latin typeface="Times New Roman" pitchFamily="18" charset="0"/>
                <a:ea typeface="+mn-ea"/>
                <a:cs typeface="Times New Roman" pitchFamily="18" charset="0"/>
              </a:rPr>
              <a:t>0.5</a:t>
            </a:r>
            <a:r>
              <a:rPr lang="en-CA" sz="2000" kern="0" dirty="0">
                <a:latin typeface="Times New Roman" pitchFamily="18" charset="0"/>
                <a:ea typeface="+mn-ea"/>
                <a:cs typeface="Times New Roman" pitchFamily="18" charset="0"/>
              </a:rPr>
              <a:t> (</a:t>
            </a:r>
            <a:r>
              <a:rPr lang="en-CA" sz="2000" kern="0" dirty="0" err="1">
                <a:latin typeface="Times New Roman" pitchFamily="18" charset="0"/>
                <a:ea typeface="+mn-ea"/>
                <a:cs typeface="Times New Roman" pitchFamily="18" charset="0"/>
              </a:rPr>
              <a:t>effet</a:t>
            </a:r>
            <a:r>
              <a:rPr lang="en-CA" sz="2000" kern="0" dirty="0">
                <a:latin typeface="Times New Roman" pitchFamily="18" charset="0"/>
                <a:ea typeface="+mn-ea"/>
                <a:cs typeface="Times New Roman" pitchFamily="18" charset="0"/>
              </a:rPr>
              <a:t> </a:t>
            </a:r>
            <a:r>
              <a:rPr lang="en-CA" sz="2000" kern="0" dirty="0" err="1">
                <a:latin typeface="Times New Roman" pitchFamily="18" charset="0"/>
                <a:ea typeface="+mn-ea"/>
                <a:cs typeface="Times New Roman" pitchFamily="18" charset="0"/>
              </a:rPr>
              <a:t>modéré</a:t>
            </a:r>
            <a:r>
              <a:rPr lang="en-CA" sz="2000" kern="0" dirty="0">
                <a:latin typeface="Times New Roman" pitchFamily="18" charset="0"/>
                <a:ea typeface="+mn-ea"/>
                <a:cs typeface="Times New Roman" pitchFamily="18" charset="0"/>
              </a:rPr>
              <a:t>)</a:t>
            </a:r>
          </a:p>
          <a:p>
            <a:pPr marL="2171700" lvl="4" indent="-342900">
              <a:lnSpc>
                <a:spcPct val="80000"/>
              </a:lnSpc>
              <a:spcBef>
                <a:spcPct val="20000"/>
              </a:spcBef>
              <a:buFontTx/>
              <a:buChar char="•"/>
              <a:defRPr/>
            </a:pPr>
            <a:r>
              <a:rPr lang="en-CA" sz="2000" kern="0" dirty="0">
                <a:latin typeface="Times New Roman" pitchFamily="18" charset="0"/>
                <a:ea typeface="+mn-ea"/>
                <a:cs typeface="Times New Roman" pitchFamily="18" charset="0"/>
              </a:rPr>
              <a:t>d= </a:t>
            </a:r>
            <a:r>
              <a:rPr lang="en-CA" sz="2000" b="1" kern="0" dirty="0">
                <a:latin typeface="Times New Roman" pitchFamily="18" charset="0"/>
                <a:ea typeface="+mn-ea"/>
                <a:cs typeface="Times New Roman" pitchFamily="18" charset="0"/>
              </a:rPr>
              <a:t>0.2 </a:t>
            </a:r>
            <a:r>
              <a:rPr lang="en-CA" sz="2000" kern="0" dirty="0">
                <a:latin typeface="Times New Roman" pitchFamily="18" charset="0"/>
                <a:ea typeface="+mn-ea"/>
                <a:cs typeface="Times New Roman" pitchFamily="18" charset="0"/>
              </a:rPr>
              <a:t>(</a:t>
            </a:r>
            <a:r>
              <a:rPr lang="en-CA" sz="2000" kern="0" dirty="0" err="1">
                <a:latin typeface="Times New Roman" pitchFamily="18" charset="0"/>
                <a:ea typeface="+mn-ea"/>
                <a:cs typeface="Times New Roman" pitchFamily="18" charset="0"/>
              </a:rPr>
              <a:t>effet</a:t>
            </a:r>
            <a:r>
              <a:rPr lang="en-CA" sz="2000" kern="0" dirty="0">
                <a:latin typeface="Times New Roman" pitchFamily="18" charset="0"/>
                <a:ea typeface="+mn-ea"/>
                <a:cs typeface="Times New Roman" pitchFamily="18" charset="0"/>
              </a:rPr>
              <a:t> </a:t>
            </a:r>
            <a:r>
              <a:rPr lang="en-CA" sz="2000" kern="0" dirty="0" err="1">
                <a:latin typeface="Times New Roman" pitchFamily="18" charset="0"/>
                <a:ea typeface="+mn-ea"/>
                <a:cs typeface="Times New Roman" pitchFamily="18" charset="0"/>
              </a:rPr>
              <a:t>faible</a:t>
            </a:r>
            <a:r>
              <a:rPr lang="en-CA" sz="2000" kern="0" dirty="0">
                <a:latin typeface="Times New Roman" pitchFamily="18" charset="0"/>
                <a:ea typeface="+mn-ea"/>
                <a:cs typeface="Times New Roman" pitchFamily="18" charset="0"/>
              </a:rPr>
              <a:t>)</a:t>
            </a:r>
          </a:p>
          <a:p>
            <a:pPr marL="342900" indent="-342900">
              <a:lnSpc>
                <a:spcPct val="80000"/>
              </a:lnSpc>
              <a:spcBef>
                <a:spcPct val="20000"/>
              </a:spcBef>
              <a:buFontTx/>
              <a:buChar char="•"/>
              <a:defRPr/>
            </a:pPr>
            <a:endParaRPr lang="en-CA" sz="2000" kern="0" dirty="0">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690689" y="963111"/>
            <a:ext cx="4659312" cy="586294"/>
          </a:xfrm>
          <a:prstGeom prst="rect">
            <a:avLst/>
          </a:prstGeom>
          <a:solidFill>
            <a:srgbClr val="5B1115"/>
          </a:solidFill>
          <a:ln w="9525">
            <a:noFill/>
            <a:miter lim="800000"/>
            <a:headEnd/>
            <a:tailEnd/>
          </a:ln>
        </p:spPr>
        <p:txBody>
          <a:bodyPr anchor="ctr"/>
          <a:lstStyle/>
          <a:p>
            <a:pPr algn="ctr" eaLnBrk="0" hangingPunct="0">
              <a:defRPr/>
            </a:pPr>
            <a:r>
              <a:rPr lang="en-CA" sz="2400" kern="0" cap="all" dirty="0" smtClean="0">
                <a:solidFill>
                  <a:srgbClr val="DEE1BB"/>
                </a:solidFill>
                <a:latin typeface="+mj-lt"/>
                <a:ea typeface="+mj-ea"/>
                <a:cs typeface="+mj-cs"/>
              </a:rPr>
              <a:t>pas </a:t>
            </a:r>
            <a:r>
              <a:rPr lang="en-CA" sz="2400" kern="0" cap="all" dirty="0" err="1" smtClean="0">
                <a:solidFill>
                  <a:srgbClr val="DEE1BB"/>
                </a:solidFill>
                <a:latin typeface="+mj-lt"/>
                <a:ea typeface="+mj-ea"/>
                <a:cs typeface="+mj-cs"/>
              </a:rPr>
              <a:t>si</a:t>
            </a:r>
            <a:r>
              <a:rPr lang="en-CA" sz="2400" kern="0" cap="all" dirty="0" smtClean="0">
                <a:solidFill>
                  <a:srgbClr val="DEE1BB"/>
                </a:solidFill>
                <a:latin typeface="+mj-lt"/>
                <a:ea typeface="+mj-ea"/>
                <a:cs typeface="+mj-cs"/>
              </a:rPr>
              <a:t> </a:t>
            </a:r>
            <a:r>
              <a:rPr lang="en-CA" sz="2400" kern="0" cap="all" dirty="0" err="1" smtClean="0">
                <a:solidFill>
                  <a:srgbClr val="DEE1BB"/>
                </a:solidFill>
                <a:latin typeface="+mj-lt"/>
                <a:ea typeface="+mj-ea"/>
                <a:cs typeface="+mj-cs"/>
              </a:rPr>
              <a:t>vite</a:t>
            </a:r>
            <a:r>
              <a:rPr lang="en-CA" sz="2400" kern="0" cap="all" dirty="0" smtClean="0">
                <a:solidFill>
                  <a:srgbClr val="DEE1BB"/>
                </a:solidFill>
                <a:latin typeface="+mj-lt"/>
                <a:ea typeface="+mj-ea"/>
                <a:cs typeface="+mj-cs"/>
              </a:rPr>
              <a:t>...</a:t>
            </a:r>
            <a:endParaRPr lang="en-US" sz="2400" kern="0" dirty="0">
              <a:solidFill>
                <a:srgbClr val="DEE1BB"/>
              </a:solidFill>
              <a:latin typeface="+mj-lt"/>
              <a:ea typeface="+mj-ea"/>
              <a:cs typeface="+mj-cs"/>
            </a:endParaRPr>
          </a:p>
        </p:txBody>
      </p:sp>
      <p:sp>
        <p:nvSpPr>
          <p:cNvPr id="4" name="Rectangle 3"/>
          <p:cNvSpPr txBox="1">
            <a:spLocks noChangeArrowheads="1"/>
          </p:cNvSpPr>
          <p:nvPr/>
        </p:nvSpPr>
        <p:spPr bwMode="auto">
          <a:xfrm>
            <a:off x="1213881" y="2834764"/>
            <a:ext cx="6439986" cy="3455970"/>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CA" sz="2000" kern="0" dirty="0" smtClean="0">
                <a:latin typeface="Times New Roman" pitchFamily="18" charset="0"/>
                <a:cs typeface="Times New Roman" pitchFamily="18" charset="0"/>
              </a:rPr>
              <a:t>L</a:t>
            </a:r>
            <a:r>
              <a:rPr lang="en-CA" sz="2000" kern="0" dirty="0" smtClean="0">
                <a:latin typeface="Times New Roman" pitchFamily="18" charset="0"/>
                <a:ea typeface="+mn-ea"/>
                <a:cs typeface="Times New Roman" pitchFamily="18" charset="0"/>
              </a:rPr>
              <a:t>e </a:t>
            </a:r>
            <a:r>
              <a:rPr lang="en-CA" sz="2000" kern="0" dirty="0" err="1" smtClean="0">
                <a:latin typeface="Times New Roman" pitchFamily="18" charset="0"/>
                <a:ea typeface="+mn-ea"/>
                <a:cs typeface="Times New Roman" pitchFamily="18" charset="0"/>
              </a:rPr>
              <a:t>délicat</a:t>
            </a:r>
            <a:r>
              <a:rPr lang="en-CA" sz="2000" kern="0" dirty="0" smtClean="0">
                <a:latin typeface="Times New Roman" pitchFamily="18" charset="0"/>
                <a:ea typeface="+mn-ea"/>
                <a:cs typeface="Times New Roman" pitchFamily="18" charset="0"/>
              </a:rPr>
              <a:t> </a:t>
            </a:r>
            <a:r>
              <a:rPr lang="en-CA" sz="2000" kern="0" dirty="0" err="1" smtClean="0">
                <a:latin typeface="Times New Roman" pitchFamily="18" charset="0"/>
                <a:ea typeface="+mn-ea"/>
                <a:cs typeface="Times New Roman" pitchFamily="18" charset="0"/>
              </a:rPr>
              <a:t>problème</a:t>
            </a:r>
            <a:r>
              <a:rPr lang="en-CA" sz="2000" kern="0" dirty="0" smtClean="0">
                <a:latin typeface="Times New Roman" pitchFamily="18" charset="0"/>
                <a:ea typeface="+mn-ea"/>
                <a:cs typeface="Times New Roman" pitchFamily="18" charset="0"/>
              </a:rPr>
              <a:t> de l’ “</a:t>
            </a:r>
            <a:r>
              <a:rPr lang="en-CA" sz="2000" b="1" i="1" kern="0" dirty="0" err="1" smtClean="0">
                <a:latin typeface="Times New Roman" pitchFamily="18" charset="0"/>
                <a:ea typeface="+mn-ea"/>
                <a:cs typeface="Times New Roman" pitchFamily="18" charset="0"/>
              </a:rPr>
              <a:t>hétérogénéité</a:t>
            </a:r>
            <a:r>
              <a:rPr lang="en-CA" sz="2000" kern="0" dirty="0" smtClean="0">
                <a:latin typeface="Times New Roman" pitchFamily="18" charset="0"/>
                <a:ea typeface="+mn-ea"/>
                <a:cs typeface="Times New Roman" pitchFamily="18" charset="0"/>
              </a:rPr>
              <a:t>”</a:t>
            </a:r>
            <a:endParaRPr lang="en-CA" sz="2000" kern="0" dirty="0">
              <a:latin typeface="Times New Roman" pitchFamily="18" charset="0"/>
              <a:ea typeface="+mn-ea"/>
              <a:cs typeface="Times New Roman" pitchFamily="18" charset="0"/>
            </a:endParaRPr>
          </a:p>
          <a:p>
            <a:pPr marL="342900" indent="-342900">
              <a:lnSpc>
                <a:spcPct val="80000"/>
              </a:lnSpc>
              <a:spcBef>
                <a:spcPct val="20000"/>
              </a:spcBef>
              <a:buFontTx/>
              <a:buChar char="•"/>
              <a:defRPr/>
            </a:pPr>
            <a:endParaRPr lang="en-CA" sz="2000" kern="0" dirty="0" smtClean="0">
              <a:latin typeface="Times New Roman" pitchFamily="18" charset="0"/>
              <a:ea typeface="+mn-ea"/>
              <a:cs typeface="Times New Roman" pitchFamily="18" charset="0"/>
            </a:endParaRPr>
          </a:p>
          <a:p>
            <a:pPr marL="342900" indent="-342900">
              <a:lnSpc>
                <a:spcPct val="80000"/>
              </a:lnSpc>
              <a:spcBef>
                <a:spcPct val="20000"/>
              </a:spcBef>
              <a:buFontTx/>
              <a:buChar char="•"/>
              <a:defRPr/>
            </a:pPr>
            <a:r>
              <a:rPr lang="en-CA" sz="2000" kern="0" dirty="0" smtClean="0">
                <a:latin typeface="Times New Roman" pitchFamily="18" charset="0"/>
                <a:cs typeface="Times New Roman" pitchFamily="18" charset="0"/>
              </a:rPr>
              <a:t>Sur 22 </a:t>
            </a:r>
            <a:r>
              <a:rPr lang="en-CA" sz="2000" kern="0" dirty="0" err="1" smtClean="0">
                <a:latin typeface="Times New Roman" pitchFamily="18" charset="0"/>
                <a:cs typeface="Times New Roman" pitchFamily="18" charset="0"/>
              </a:rPr>
              <a:t>études</a:t>
            </a:r>
            <a:r>
              <a:rPr lang="en-CA" sz="2000" kern="0" dirty="0" smtClean="0">
                <a:latin typeface="Times New Roman" pitchFamily="18" charset="0"/>
                <a:cs typeface="Times New Roman" pitchFamily="18" charset="0"/>
              </a:rPr>
              <a:t>, 5 </a:t>
            </a:r>
            <a:r>
              <a:rPr lang="en-CA" sz="2000" kern="0" dirty="0" err="1" smtClean="0">
                <a:latin typeface="Times New Roman" pitchFamily="18" charset="0"/>
                <a:cs typeface="Times New Roman" pitchFamily="18" charset="0"/>
              </a:rPr>
              <a:t>études</a:t>
            </a:r>
            <a:r>
              <a:rPr lang="en-CA" sz="2000" kern="0" dirty="0" smtClean="0">
                <a:latin typeface="Times New Roman" pitchFamily="18" charset="0"/>
                <a:cs typeface="Times New Roman" pitchFamily="18" charset="0"/>
              </a:rPr>
              <a:t> </a:t>
            </a:r>
            <a:r>
              <a:rPr lang="en-CA" sz="2000" kern="0" dirty="0" err="1" smtClean="0">
                <a:latin typeface="Times New Roman" pitchFamily="18" charset="0"/>
                <a:cs typeface="Times New Roman" pitchFamily="18" charset="0"/>
              </a:rPr>
              <a:t>montrent</a:t>
            </a:r>
            <a:r>
              <a:rPr lang="en-CA" sz="2000" kern="0" dirty="0" smtClean="0">
                <a:latin typeface="Times New Roman" pitchFamily="18" charset="0"/>
                <a:cs typeface="Times New Roman" pitchFamily="18" charset="0"/>
              </a:rPr>
              <a:t>, en fait, des </a:t>
            </a:r>
            <a:r>
              <a:rPr lang="en-CA" sz="2000" kern="0" dirty="0" err="1" smtClean="0">
                <a:latin typeface="Times New Roman" pitchFamily="18" charset="0"/>
                <a:cs typeface="Times New Roman" pitchFamily="18" charset="0"/>
              </a:rPr>
              <a:t>signes</a:t>
            </a:r>
            <a:r>
              <a:rPr lang="en-CA" sz="2000" kern="0" dirty="0" smtClean="0">
                <a:latin typeface="Times New Roman" pitchFamily="18" charset="0"/>
                <a:cs typeface="Times New Roman" pitchFamily="18" charset="0"/>
              </a:rPr>
              <a:t>... </a:t>
            </a:r>
            <a:r>
              <a:rPr lang="en-CA" sz="2000" kern="0" dirty="0" err="1" smtClean="0">
                <a:latin typeface="Times New Roman" pitchFamily="18" charset="0"/>
                <a:cs typeface="Times New Roman" pitchFamily="18" charset="0"/>
              </a:rPr>
              <a:t>d’</a:t>
            </a:r>
            <a:r>
              <a:rPr lang="en-CA" sz="2000" b="1" i="1" kern="0" dirty="0" err="1" smtClean="0">
                <a:latin typeface="Times New Roman" pitchFamily="18" charset="0"/>
                <a:cs typeface="Times New Roman" pitchFamily="18" charset="0"/>
              </a:rPr>
              <a:t>hyper</a:t>
            </a:r>
            <a:r>
              <a:rPr lang="en-CA" sz="2000" kern="0" dirty="0" err="1" smtClean="0">
                <a:latin typeface="Times New Roman" pitchFamily="18" charset="0"/>
                <a:cs typeface="Times New Roman" pitchFamily="18" charset="0"/>
              </a:rPr>
              <a:t>-algésie</a:t>
            </a:r>
            <a:r>
              <a:rPr lang="en-CA" sz="2000" kern="0" dirty="0" smtClean="0">
                <a:latin typeface="Times New Roman" pitchFamily="18" charset="0"/>
                <a:cs typeface="Times New Roman" pitchFamily="18" charset="0"/>
              </a:rPr>
              <a:t> </a:t>
            </a:r>
            <a:r>
              <a:rPr lang="en-CA" sz="2000" kern="0" dirty="0" err="1" smtClean="0">
                <a:latin typeface="Times New Roman" pitchFamily="18" charset="0"/>
                <a:cs typeface="Times New Roman" pitchFamily="18" charset="0"/>
              </a:rPr>
              <a:t>dans</a:t>
            </a:r>
            <a:r>
              <a:rPr lang="en-CA" sz="2000" kern="0" dirty="0" smtClean="0">
                <a:latin typeface="Times New Roman" pitchFamily="18" charset="0"/>
                <a:cs typeface="Times New Roman" pitchFamily="18" charset="0"/>
              </a:rPr>
              <a:t> la </a:t>
            </a:r>
            <a:r>
              <a:rPr lang="en-CA" sz="2000" kern="0" dirty="0" err="1" smtClean="0">
                <a:latin typeface="Times New Roman" pitchFamily="18" charset="0"/>
                <a:cs typeface="Times New Roman" pitchFamily="18" charset="0"/>
              </a:rPr>
              <a:t>schizophrénie</a:t>
            </a:r>
            <a:endParaRPr lang="en-CA" sz="2000" kern="0" dirty="0" smtClean="0">
              <a:latin typeface="Times New Roman" pitchFamily="18" charset="0"/>
              <a:cs typeface="Times New Roman" pitchFamily="18" charset="0"/>
            </a:endParaRPr>
          </a:p>
          <a:p>
            <a:pPr marL="342900" indent="-342900">
              <a:lnSpc>
                <a:spcPct val="80000"/>
              </a:lnSpc>
              <a:spcBef>
                <a:spcPct val="20000"/>
              </a:spcBef>
              <a:buFontTx/>
              <a:buChar char="•"/>
              <a:defRPr/>
            </a:pPr>
            <a:endParaRPr lang="en-CA" sz="2000" kern="0" dirty="0" smtClean="0">
              <a:latin typeface="Times New Roman" pitchFamily="18" charset="0"/>
              <a:cs typeface="Times New Roman" pitchFamily="18" charset="0"/>
            </a:endParaRPr>
          </a:p>
          <a:p>
            <a:pPr marL="800100" lvl="1" indent="-342900">
              <a:lnSpc>
                <a:spcPct val="80000"/>
              </a:lnSpc>
              <a:spcBef>
                <a:spcPct val="20000"/>
              </a:spcBef>
              <a:buFontTx/>
              <a:buChar char="•"/>
              <a:defRPr/>
            </a:pPr>
            <a:r>
              <a:rPr lang="en-CA" sz="2000" kern="0" dirty="0" smtClean="0">
                <a:latin typeface="Times New Roman" pitchFamily="18" charset="0"/>
                <a:cs typeface="Times New Roman" pitchFamily="18" charset="0"/>
              </a:rPr>
              <a:t>Stimuli </a:t>
            </a:r>
            <a:r>
              <a:rPr lang="en-CA" sz="2000" kern="0" dirty="0" err="1" smtClean="0">
                <a:latin typeface="Times New Roman" pitchFamily="18" charset="0"/>
                <a:cs typeface="Times New Roman" pitchFamily="18" charset="0"/>
              </a:rPr>
              <a:t>électriques</a:t>
            </a:r>
            <a:r>
              <a:rPr lang="en-CA" sz="2000" kern="0" dirty="0" smtClean="0">
                <a:latin typeface="Times New Roman" pitchFamily="18" charset="0"/>
                <a:cs typeface="Times New Roman" pitchFamily="18" charset="0"/>
              </a:rPr>
              <a:t>: Lévesque, 2012</a:t>
            </a:r>
          </a:p>
          <a:p>
            <a:pPr marL="342900" indent="-342900">
              <a:lnSpc>
                <a:spcPct val="80000"/>
              </a:lnSpc>
              <a:spcBef>
                <a:spcPct val="20000"/>
              </a:spcBef>
              <a:buFontTx/>
              <a:buChar char="•"/>
              <a:defRPr/>
            </a:pPr>
            <a:endParaRPr lang="en-CA" sz="1200" kern="0" dirty="0" smtClean="0">
              <a:latin typeface="Times New Roman" pitchFamily="18" charset="0"/>
              <a:ea typeface="+mn-ea"/>
              <a:cs typeface="Times New Roman" pitchFamily="18" charset="0"/>
            </a:endParaRPr>
          </a:p>
          <a:p>
            <a:pPr marL="800100" lvl="1" indent="-342900">
              <a:lnSpc>
                <a:spcPct val="80000"/>
              </a:lnSpc>
              <a:spcBef>
                <a:spcPct val="20000"/>
              </a:spcBef>
              <a:buFontTx/>
              <a:buChar char="•"/>
              <a:defRPr/>
            </a:pPr>
            <a:r>
              <a:rPr lang="en-CA" sz="2000" kern="0" dirty="0" smtClean="0">
                <a:latin typeface="Times New Roman" pitchFamily="18" charset="0"/>
                <a:cs typeface="Times New Roman" pitchFamily="18" charset="0"/>
              </a:rPr>
              <a:t>Stimuli </a:t>
            </a:r>
            <a:r>
              <a:rPr lang="en-CA" sz="2000" kern="0" dirty="0" err="1" smtClean="0">
                <a:latin typeface="Times New Roman" pitchFamily="18" charset="0"/>
                <a:cs typeface="Times New Roman" pitchFamily="18" charset="0"/>
              </a:rPr>
              <a:t>mécaniques</a:t>
            </a:r>
            <a:r>
              <a:rPr lang="en-CA" sz="2000" kern="0" dirty="0" smtClean="0">
                <a:latin typeface="Times New Roman" pitchFamily="18" charset="0"/>
                <a:cs typeface="Times New Roman" pitchFamily="18" charset="0"/>
              </a:rPr>
              <a:t>: Girard, 2001</a:t>
            </a:r>
          </a:p>
          <a:p>
            <a:pPr marL="342900" indent="-342900">
              <a:lnSpc>
                <a:spcPct val="80000"/>
              </a:lnSpc>
              <a:spcBef>
                <a:spcPct val="20000"/>
              </a:spcBef>
              <a:buFontTx/>
              <a:buChar char="•"/>
              <a:defRPr/>
            </a:pPr>
            <a:endParaRPr lang="en-CA" sz="1200" kern="0" dirty="0" smtClean="0">
              <a:latin typeface="Times New Roman" pitchFamily="18" charset="0"/>
              <a:ea typeface="+mn-ea"/>
              <a:cs typeface="Times New Roman" pitchFamily="18" charset="0"/>
            </a:endParaRPr>
          </a:p>
          <a:p>
            <a:pPr marL="800100" lvl="1" indent="-342900">
              <a:lnSpc>
                <a:spcPct val="80000"/>
              </a:lnSpc>
              <a:spcBef>
                <a:spcPct val="20000"/>
              </a:spcBef>
              <a:buFontTx/>
              <a:buChar char="•"/>
              <a:defRPr/>
            </a:pPr>
            <a:r>
              <a:rPr lang="en-CA" sz="2000" kern="0" dirty="0" smtClean="0">
                <a:latin typeface="Times New Roman" pitchFamily="18" charset="0"/>
                <a:cs typeface="Times New Roman" pitchFamily="18" charset="0"/>
              </a:rPr>
              <a:t>Stimuli </a:t>
            </a:r>
            <a:r>
              <a:rPr lang="en-CA" sz="2000" kern="0" dirty="0" err="1" smtClean="0">
                <a:latin typeface="Times New Roman" pitchFamily="18" charset="0"/>
                <a:cs typeface="Times New Roman" pitchFamily="18" charset="0"/>
              </a:rPr>
              <a:t>thermiques</a:t>
            </a:r>
            <a:r>
              <a:rPr lang="en-CA" sz="2000" kern="0" dirty="0" smtClean="0">
                <a:latin typeface="Times New Roman" pitchFamily="18" charset="0"/>
                <a:cs typeface="Times New Roman" pitchFamily="18" charset="0"/>
              </a:rPr>
              <a:t>: </a:t>
            </a:r>
            <a:r>
              <a:rPr lang="en-CA" sz="2000" kern="0" dirty="0" err="1" smtClean="0">
                <a:latin typeface="Times New Roman" pitchFamily="18" charset="0"/>
                <a:cs typeface="Times New Roman" pitchFamily="18" charset="0"/>
              </a:rPr>
              <a:t>Bouazziz</a:t>
            </a:r>
            <a:r>
              <a:rPr lang="en-CA" sz="2000" kern="0" dirty="0" smtClean="0">
                <a:latin typeface="Times New Roman" pitchFamily="18" charset="0"/>
                <a:cs typeface="Times New Roman" pitchFamily="18" charset="0"/>
              </a:rPr>
              <a:t>, 2017; Goldman, 2007</a:t>
            </a:r>
          </a:p>
          <a:p>
            <a:pPr marL="342900" indent="-342900">
              <a:lnSpc>
                <a:spcPct val="80000"/>
              </a:lnSpc>
              <a:spcBef>
                <a:spcPct val="20000"/>
              </a:spcBef>
              <a:buFontTx/>
              <a:buChar char="•"/>
              <a:defRPr/>
            </a:pPr>
            <a:endParaRPr lang="en-CA" sz="1200" kern="0" dirty="0" smtClean="0">
              <a:latin typeface="Times New Roman" pitchFamily="18" charset="0"/>
              <a:ea typeface="+mn-ea"/>
              <a:cs typeface="Times New Roman" pitchFamily="18" charset="0"/>
            </a:endParaRPr>
          </a:p>
          <a:p>
            <a:pPr marL="800100" lvl="1" indent="-342900">
              <a:lnSpc>
                <a:spcPct val="80000"/>
              </a:lnSpc>
              <a:spcBef>
                <a:spcPct val="20000"/>
              </a:spcBef>
              <a:buFontTx/>
              <a:buChar char="•"/>
              <a:defRPr/>
            </a:pPr>
            <a:r>
              <a:rPr lang="en-CA" sz="2000" kern="0" dirty="0" smtClean="0">
                <a:latin typeface="Times New Roman" pitchFamily="18" charset="0"/>
                <a:cs typeface="Times New Roman" pitchFamily="18" charset="0"/>
              </a:rPr>
              <a:t>Stimuli multiples: Jackson, 2017</a:t>
            </a:r>
            <a:endParaRPr lang="en-CA" sz="2000" kern="0" dirty="0">
              <a:latin typeface="Times New Roman" pitchFamily="18" charset="0"/>
              <a:ea typeface="+mn-ea"/>
              <a:cs typeface="Times New Roman" pitchFamily="18" charset="0"/>
            </a:endParaRPr>
          </a:p>
        </p:txBody>
      </p:sp>
      <p:sp>
        <p:nvSpPr>
          <p:cNvPr id="5" name="Rectangle 3"/>
          <p:cNvSpPr txBox="1">
            <a:spLocks noChangeArrowheads="1"/>
          </p:cNvSpPr>
          <p:nvPr/>
        </p:nvSpPr>
        <p:spPr bwMode="auto">
          <a:xfrm>
            <a:off x="1366281" y="1878047"/>
            <a:ext cx="5804985" cy="831285"/>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CA" sz="2000" kern="0" dirty="0" smtClean="0">
                <a:latin typeface="Times New Roman" pitchFamily="18" charset="0"/>
                <a:cs typeface="Times New Roman" pitchFamily="18" charset="0"/>
              </a:rPr>
              <a:t>En </a:t>
            </a:r>
            <a:r>
              <a:rPr lang="en-CA" sz="2000" kern="0" dirty="0" err="1" smtClean="0">
                <a:latin typeface="Times New Roman" pitchFamily="18" charset="0"/>
                <a:cs typeface="Times New Roman" pitchFamily="18" charset="0"/>
              </a:rPr>
              <a:t>incluant</a:t>
            </a:r>
            <a:r>
              <a:rPr lang="en-CA" sz="2000" kern="0" dirty="0" smtClean="0">
                <a:latin typeface="Times New Roman" pitchFamily="18" charset="0"/>
                <a:cs typeface="Times New Roman" pitchFamily="18" charset="0"/>
              </a:rPr>
              <a:t> les 5 </a:t>
            </a:r>
            <a:r>
              <a:rPr lang="en-CA" sz="2000" kern="0" dirty="0" err="1" smtClean="0">
                <a:latin typeface="Times New Roman" pitchFamily="18" charset="0"/>
                <a:cs typeface="Times New Roman" pitchFamily="18" charset="0"/>
              </a:rPr>
              <a:t>nouvelles</a:t>
            </a:r>
            <a:r>
              <a:rPr lang="en-CA" sz="2000" kern="0" dirty="0" smtClean="0">
                <a:latin typeface="Times New Roman" pitchFamily="18" charset="0"/>
                <a:cs typeface="Times New Roman" pitchFamily="18" charset="0"/>
              </a:rPr>
              <a:t> </a:t>
            </a:r>
            <a:r>
              <a:rPr lang="en-CA" sz="2000" kern="0" dirty="0" err="1" smtClean="0">
                <a:latin typeface="Times New Roman" pitchFamily="18" charset="0"/>
                <a:cs typeface="Times New Roman" pitchFamily="18" charset="0"/>
              </a:rPr>
              <a:t>études</a:t>
            </a:r>
            <a:r>
              <a:rPr lang="en-CA" sz="2000" kern="0" dirty="0" smtClean="0">
                <a:latin typeface="Times New Roman" pitchFamily="18" charset="0"/>
                <a:cs typeface="Times New Roman" pitchFamily="18" charset="0"/>
              </a:rPr>
              <a:t>, on </a:t>
            </a:r>
            <a:r>
              <a:rPr lang="en-CA" sz="2000" kern="0" dirty="0" err="1" smtClean="0">
                <a:latin typeface="Times New Roman" pitchFamily="18" charset="0"/>
                <a:cs typeface="Times New Roman" pitchFamily="18" charset="0"/>
              </a:rPr>
              <a:t>obtient</a:t>
            </a:r>
            <a:r>
              <a:rPr lang="en-CA" sz="2000" kern="0" dirty="0" smtClean="0">
                <a:latin typeface="Times New Roman" pitchFamily="18" charset="0"/>
                <a:cs typeface="Times New Roman" pitchFamily="18" charset="0"/>
              </a:rPr>
              <a:t> des </a:t>
            </a:r>
            <a:r>
              <a:rPr lang="en-CA" sz="2000" kern="0" dirty="0" err="1" smtClean="0">
                <a:latin typeface="Times New Roman" pitchFamily="18" charset="0"/>
                <a:cs typeface="Times New Roman" pitchFamily="18" charset="0"/>
              </a:rPr>
              <a:t>tailles</a:t>
            </a:r>
            <a:r>
              <a:rPr lang="en-CA" sz="2000" kern="0" dirty="0" smtClean="0">
                <a:latin typeface="Times New Roman" pitchFamily="18" charset="0"/>
                <a:cs typeface="Times New Roman" pitchFamily="18" charset="0"/>
              </a:rPr>
              <a:t> de </a:t>
            </a:r>
            <a:r>
              <a:rPr lang="en-CA" sz="2000" kern="0" dirty="0" err="1" smtClean="0">
                <a:latin typeface="Times New Roman" pitchFamily="18" charset="0"/>
                <a:cs typeface="Times New Roman" pitchFamily="18" charset="0"/>
              </a:rPr>
              <a:t>l’effet</a:t>
            </a:r>
            <a:r>
              <a:rPr lang="en-CA" sz="2000" kern="0" dirty="0" smtClean="0">
                <a:latin typeface="Times New Roman" pitchFamily="18" charset="0"/>
                <a:cs typeface="Times New Roman" pitchFamily="18" charset="0"/>
              </a:rPr>
              <a:t> </a:t>
            </a:r>
            <a:r>
              <a:rPr lang="en-CA" sz="2000" kern="0" dirty="0" err="1" smtClean="0">
                <a:latin typeface="Times New Roman" pitchFamily="18" charset="0"/>
                <a:cs typeface="Times New Roman" pitchFamily="18" charset="0"/>
              </a:rPr>
              <a:t>plutôt</a:t>
            </a:r>
            <a:r>
              <a:rPr lang="en-CA" sz="2000" kern="0" dirty="0" smtClean="0">
                <a:latin typeface="Times New Roman" pitchFamily="18" charset="0"/>
                <a:cs typeface="Times New Roman" pitchFamily="18" charset="0"/>
              </a:rPr>
              <a:t> a </a:t>
            </a:r>
            <a:r>
              <a:rPr lang="en-CA" sz="2400" b="1" kern="0" dirty="0" smtClean="0">
                <a:solidFill>
                  <a:srgbClr val="C00000"/>
                </a:solidFill>
                <a:latin typeface="Times New Roman" pitchFamily="18" charset="0"/>
                <a:cs typeface="Times New Roman" pitchFamily="18" charset="0"/>
              </a:rPr>
              <a:t>0.4</a:t>
            </a:r>
            <a:r>
              <a:rPr lang="en-CA" sz="2000" kern="0" dirty="0" smtClean="0">
                <a:latin typeface="Times New Roman" pitchFamily="18" charset="0"/>
                <a:cs typeface="Times New Roman" pitchFamily="18" charset="0"/>
              </a:rPr>
              <a:t> environ</a:t>
            </a:r>
            <a:endParaRPr lang="en-CA" sz="2000" kern="0" dirty="0">
              <a:latin typeface="Times New Roman" pitchFamily="18" charset="0"/>
              <a:ea typeface="+mn-ea"/>
              <a:cs typeface="Times New Roman" pitchFamily="18" charset="0"/>
            </a:endParaRPr>
          </a:p>
          <a:p>
            <a:pPr marL="342900" indent="-342900">
              <a:lnSpc>
                <a:spcPct val="80000"/>
              </a:lnSpc>
              <a:spcBef>
                <a:spcPct val="20000"/>
              </a:spcBef>
              <a:buFontTx/>
              <a:buChar char="•"/>
              <a:defRPr/>
            </a:pPr>
            <a:endParaRPr lang="en-CA" sz="2000" kern="0" dirty="0">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042988" y="1841514"/>
            <a:ext cx="7058025" cy="4464050"/>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CA" sz="2000" b="1" i="1" kern="0" dirty="0" smtClean="0">
                <a:latin typeface="Times New Roman" pitchFamily="18" charset="0"/>
                <a:cs typeface="Times New Roman" pitchFamily="18" charset="0"/>
              </a:rPr>
              <a:t>Analyses de </a:t>
            </a:r>
            <a:r>
              <a:rPr lang="en-CA" sz="2000" b="1" i="1" kern="0" dirty="0" err="1" smtClean="0">
                <a:latin typeface="Times New Roman" pitchFamily="18" charset="0"/>
                <a:cs typeface="Times New Roman" pitchFamily="18" charset="0"/>
              </a:rPr>
              <a:t>méta-régression</a:t>
            </a:r>
            <a:r>
              <a:rPr lang="en-CA" sz="2000" b="1" i="1" kern="0" dirty="0" smtClean="0">
                <a:latin typeface="Times New Roman" pitchFamily="18" charset="0"/>
                <a:cs typeface="Times New Roman" pitchFamily="18" charset="0"/>
              </a:rPr>
              <a:t> (Stubbs)</a:t>
            </a:r>
            <a:endParaRPr lang="en-CA" sz="2000" b="1" i="1" kern="0" dirty="0" smtClean="0">
              <a:latin typeface="Times New Roman" pitchFamily="18" charset="0"/>
              <a:cs typeface="Times New Roman" pitchFamily="18" charset="0"/>
            </a:endParaRPr>
          </a:p>
          <a:p>
            <a:pPr marL="742950" lvl="1" indent="-285750">
              <a:lnSpc>
                <a:spcPct val="80000"/>
              </a:lnSpc>
              <a:spcBef>
                <a:spcPct val="20000"/>
              </a:spcBef>
              <a:buFontTx/>
              <a:buChar char="–"/>
              <a:defRPr/>
            </a:pPr>
            <a:r>
              <a:rPr lang="en-CA" sz="2000" kern="0" dirty="0" smtClean="0">
                <a:latin typeface="Times New Roman" pitchFamily="18" charset="0"/>
                <a:cs typeface="Times New Roman" pitchFamily="18" charset="0"/>
              </a:rPr>
              <a:t>PAS </a:t>
            </a:r>
            <a:r>
              <a:rPr lang="en-CA" sz="2000" kern="0" dirty="0" err="1" smtClean="0">
                <a:latin typeface="Times New Roman" pitchFamily="18" charset="0"/>
                <a:cs typeface="Times New Roman" pitchFamily="18" charset="0"/>
              </a:rPr>
              <a:t>d’effet</a:t>
            </a:r>
            <a:r>
              <a:rPr lang="en-CA" sz="2000" kern="0" dirty="0" smtClean="0">
                <a:latin typeface="Times New Roman" pitchFamily="18" charset="0"/>
                <a:cs typeface="Times New Roman" pitchFamily="18" charset="0"/>
              </a:rPr>
              <a:t> de </a:t>
            </a:r>
            <a:r>
              <a:rPr lang="en-CA" sz="2000" kern="0" dirty="0" err="1" smtClean="0">
                <a:latin typeface="Times New Roman" pitchFamily="18" charset="0"/>
                <a:cs typeface="Times New Roman" pitchFamily="18" charset="0"/>
              </a:rPr>
              <a:t>l’âge</a:t>
            </a:r>
            <a:r>
              <a:rPr lang="en-CA" sz="2000" kern="0" dirty="0" smtClean="0">
                <a:latin typeface="Times New Roman" pitchFamily="18" charset="0"/>
                <a:cs typeface="Times New Roman" pitchFamily="18" charset="0"/>
              </a:rPr>
              <a:t>, du ratio </a:t>
            </a:r>
            <a:r>
              <a:rPr lang="en-CA" sz="2000" kern="0" dirty="0" err="1" smtClean="0">
                <a:latin typeface="Times New Roman" pitchFamily="18" charset="0"/>
                <a:cs typeface="Times New Roman" pitchFamily="18" charset="0"/>
              </a:rPr>
              <a:t>homme</a:t>
            </a:r>
            <a:r>
              <a:rPr lang="en-CA" sz="2000" kern="0" dirty="0" smtClean="0">
                <a:latin typeface="Times New Roman" pitchFamily="18" charset="0"/>
                <a:cs typeface="Times New Roman" pitchFamily="18" charset="0"/>
              </a:rPr>
              <a:t>-femme et de la </a:t>
            </a:r>
            <a:r>
              <a:rPr lang="en-CA" sz="2000" kern="0" dirty="0" err="1" smtClean="0">
                <a:latin typeface="Times New Roman" pitchFamily="18" charset="0"/>
                <a:cs typeface="Times New Roman" pitchFamily="18" charset="0"/>
              </a:rPr>
              <a:t>durée</a:t>
            </a:r>
            <a:r>
              <a:rPr lang="en-CA" sz="2000" kern="0" dirty="0" smtClean="0">
                <a:latin typeface="Times New Roman" pitchFamily="18" charset="0"/>
                <a:cs typeface="Times New Roman" pitchFamily="18" charset="0"/>
              </a:rPr>
              <a:t> de la </a:t>
            </a:r>
            <a:r>
              <a:rPr lang="en-CA" sz="2000" kern="0" dirty="0" err="1" smtClean="0">
                <a:latin typeface="Times New Roman" pitchFamily="18" charset="0"/>
                <a:cs typeface="Times New Roman" pitchFamily="18" charset="0"/>
              </a:rPr>
              <a:t>maladie</a:t>
            </a:r>
            <a:r>
              <a:rPr lang="en-CA" sz="2000" kern="0" dirty="0" smtClean="0">
                <a:latin typeface="Times New Roman" pitchFamily="18" charset="0"/>
                <a:cs typeface="Times New Roman" pitchFamily="18" charset="0"/>
              </a:rPr>
              <a:t>...</a:t>
            </a:r>
            <a:endParaRPr lang="en-CA" sz="1200" kern="0" dirty="0" smtClean="0">
              <a:latin typeface="Times New Roman" pitchFamily="18" charset="0"/>
              <a:cs typeface="Times New Roman" pitchFamily="18" charset="0"/>
            </a:endParaRPr>
          </a:p>
          <a:p>
            <a:pPr marL="742950" lvl="1" indent="-285750">
              <a:lnSpc>
                <a:spcPct val="80000"/>
              </a:lnSpc>
              <a:spcBef>
                <a:spcPct val="20000"/>
              </a:spcBef>
              <a:buFontTx/>
              <a:buChar char="–"/>
              <a:defRPr/>
            </a:pPr>
            <a:r>
              <a:rPr lang="en-CA" sz="2000" kern="0" dirty="0" smtClean="0">
                <a:latin typeface="Times New Roman" pitchFamily="18" charset="0"/>
                <a:cs typeface="Times New Roman" pitchFamily="18" charset="0"/>
              </a:rPr>
              <a:t>MAIS un </a:t>
            </a:r>
            <a:r>
              <a:rPr lang="en-CA" sz="2000" kern="0" dirty="0" err="1" smtClean="0">
                <a:latin typeface="Times New Roman" pitchFamily="18" charset="0"/>
                <a:cs typeface="Times New Roman" pitchFamily="18" charset="0"/>
              </a:rPr>
              <a:t>effet</a:t>
            </a:r>
            <a:r>
              <a:rPr lang="en-CA" sz="2000" kern="0" dirty="0" smtClean="0">
                <a:latin typeface="Times New Roman" pitchFamily="18" charset="0"/>
                <a:cs typeface="Times New Roman" pitchFamily="18" charset="0"/>
              </a:rPr>
              <a:t> </a:t>
            </a:r>
            <a:r>
              <a:rPr lang="en-CA" sz="2000" i="1" kern="0" dirty="0" err="1" smtClean="0">
                <a:latin typeface="Times New Roman" pitchFamily="18" charset="0"/>
                <a:cs typeface="Times New Roman" pitchFamily="18" charset="0"/>
              </a:rPr>
              <a:t>robuste</a:t>
            </a:r>
            <a:r>
              <a:rPr lang="en-CA" sz="2000" kern="0" dirty="0" smtClean="0">
                <a:latin typeface="Times New Roman" pitchFamily="18" charset="0"/>
                <a:cs typeface="Times New Roman" pitchFamily="18" charset="0"/>
              </a:rPr>
              <a:t> de la </a:t>
            </a:r>
            <a:r>
              <a:rPr lang="en-CA" sz="2000" u="sng" kern="0" dirty="0" err="1" smtClean="0">
                <a:latin typeface="Times New Roman" pitchFamily="18" charset="0"/>
                <a:cs typeface="Times New Roman" pitchFamily="18" charset="0"/>
              </a:rPr>
              <a:t>sévérité</a:t>
            </a:r>
            <a:r>
              <a:rPr lang="en-CA" sz="2000" u="sng" kern="0" dirty="0" smtClean="0">
                <a:latin typeface="Times New Roman" pitchFamily="18" charset="0"/>
                <a:cs typeface="Times New Roman" pitchFamily="18" charset="0"/>
              </a:rPr>
              <a:t> des </a:t>
            </a:r>
            <a:r>
              <a:rPr lang="en-CA" sz="2000" u="sng" kern="0" dirty="0" err="1" smtClean="0">
                <a:latin typeface="Times New Roman" pitchFamily="18" charset="0"/>
                <a:cs typeface="Times New Roman" pitchFamily="18" charset="0"/>
              </a:rPr>
              <a:t>symptômes</a:t>
            </a:r>
            <a:r>
              <a:rPr lang="en-CA" sz="2000" kern="0" dirty="0" smtClean="0">
                <a:latin typeface="Times New Roman" pitchFamily="18" charset="0"/>
                <a:cs typeface="Times New Roman" pitchFamily="18" charset="0"/>
              </a:rPr>
              <a:t> </a:t>
            </a:r>
            <a:r>
              <a:rPr lang="en-CA" sz="2000" kern="0" dirty="0" err="1" smtClean="0">
                <a:latin typeface="Times New Roman" pitchFamily="18" charset="0"/>
                <a:cs typeface="Times New Roman" pitchFamily="18" charset="0"/>
              </a:rPr>
              <a:t>sur</a:t>
            </a:r>
            <a:r>
              <a:rPr lang="en-CA" sz="2000" kern="0" dirty="0" smtClean="0">
                <a:latin typeface="Times New Roman" pitchFamily="18" charset="0"/>
                <a:cs typeface="Times New Roman" pitchFamily="18" charset="0"/>
              </a:rPr>
              <a:t> les </a:t>
            </a:r>
            <a:r>
              <a:rPr lang="en-CA" sz="2000" kern="0" dirty="0" err="1" smtClean="0">
                <a:latin typeface="Times New Roman" pitchFamily="18" charset="0"/>
                <a:cs typeface="Times New Roman" pitchFamily="18" charset="0"/>
              </a:rPr>
              <a:t>seuils</a:t>
            </a:r>
            <a:r>
              <a:rPr lang="en-CA" sz="2000" kern="0" dirty="0" smtClean="0">
                <a:latin typeface="Times New Roman" pitchFamily="18" charset="0"/>
                <a:cs typeface="Times New Roman" pitchFamily="18" charset="0"/>
              </a:rPr>
              <a:t> de la </a:t>
            </a:r>
            <a:r>
              <a:rPr lang="en-CA" sz="2000" kern="0" dirty="0" err="1" smtClean="0">
                <a:latin typeface="Times New Roman" pitchFamily="18" charset="0"/>
                <a:cs typeface="Times New Roman" pitchFamily="18" charset="0"/>
              </a:rPr>
              <a:t>douleur</a:t>
            </a:r>
            <a:endParaRPr lang="en-CA" sz="2000" kern="0" dirty="0" smtClean="0">
              <a:latin typeface="Times New Roman" pitchFamily="18" charset="0"/>
              <a:cs typeface="Times New Roman" pitchFamily="18" charset="0"/>
            </a:endParaRPr>
          </a:p>
          <a:p>
            <a:pPr marL="742950" lvl="1" indent="-285750">
              <a:lnSpc>
                <a:spcPct val="80000"/>
              </a:lnSpc>
              <a:spcBef>
                <a:spcPct val="20000"/>
              </a:spcBef>
              <a:buFontTx/>
              <a:buChar char="–"/>
              <a:defRPr/>
            </a:pPr>
            <a:r>
              <a:rPr lang="en-CA" sz="2000" kern="0" dirty="0" err="1" smtClean="0">
                <a:latin typeface="Times New Roman" pitchFamily="18" charset="0"/>
                <a:cs typeface="Times New Roman" pitchFamily="18" charset="0"/>
              </a:rPr>
              <a:t>Quels</a:t>
            </a:r>
            <a:r>
              <a:rPr lang="en-CA" sz="2000" kern="0" dirty="0" smtClean="0">
                <a:latin typeface="Times New Roman" pitchFamily="18" charset="0"/>
                <a:cs typeface="Times New Roman" pitchFamily="18" charset="0"/>
              </a:rPr>
              <a:t> </a:t>
            </a:r>
            <a:r>
              <a:rPr lang="en-CA" sz="2000" kern="0" dirty="0" err="1" smtClean="0">
                <a:latin typeface="Times New Roman" pitchFamily="18" charset="0"/>
                <a:cs typeface="Times New Roman" pitchFamily="18" charset="0"/>
              </a:rPr>
              <a:t>symptômes</a:t>
            </a:r>
            <a:r>
              <a:rPr lang="en-CA" sz="2000" kern="0" dirty="0" smtClean="0">
                <a:latin typeface="Times New Roman" pitchFamily="18" charset="0"/>
                <a:cs typeface="Times New Roman" pitchFamily="18" charset="0"/>
              </a:rPr>
              <a:t> ???</a:t>
            </a:r>
          </a:p>
          <a:p>
            <a:pPr marL="342900" indent="-342900">
              <a:lnSpc>
                <a:spcPct val="80000"/>
              </a:lnSpc>
              <a:spcBef>
                <a:spcPct val="20000"/>
              </a:spcBef>
              <a:buFontTx/>
              <a:buChar char="•"/>
              <a:defRPr/>
            </a:pPr>
            <a:endParaRPr lang="en-CA" sz="2000" b="1" i="1" kern="0" dirty="0" smtClean="0">
              <a:latin typeface="Times New Roman" pitchFamily="18" charset="0"/>
              <a:cs typeface="Times New Roman" pitchFamily="18" charset="0"/>
            </a:endParaRPr>
          </a:p>
          <a:p>
            <a:pPr marL="342900" indent="-342900">
              <a:lnSpc>
                <a:spcPct val="80000"/>
              </a:lnSpc>
              <a:spcBef>
                <a:spcPct val="20000"/>
              </a:spcBef>
              <a:buFontTx/>
              <a:buChar char="•"/>
              <a:defRPr/>
            </a:pPr>
            <a:r>
              <a:rPr lang="en-CA" sz="2000" b="1" i="1" kern="0" dirty="0" err="1" smtClean="0">
                <a:latin typeface="Times New Roman" pitchFamily="18" charset="0"/>
                <a:cs typeface="Times New Roman" pitchFamily="18" charset="0"/>
              </a:rPr>
              <a:t>Sous</a:t>
            </a:r>
            <a:r>
              <a:rPr lang="en-CA" sz="2000" b="1" i="1" kern="0" dirty="0" smtClean="0">
                <a:latin typeface="Times New Roman" pitchFamily="18" charset="0"/>
                <a:cs typeface="Times New Roman" pitchFamily="18" charset="0"/>
              </a:rPr>
              <a:t>-analyses </a:t>
            </a:r>
            <a:r>
              <a:rPr lang="en-CA" sz="2000" b="1" i="1" kern="0" dirty="0" err="1">
                <a:latin typeface="Times New Roman" pitchFamily="18" charset="0"/>
                <a:cs typeface="Times New Roman" pitchFamily="18" charset="0"/>
              </a:rPr>
              <a:t>sur</a:t>
            </a:r>
            <a:r>
              <a:rPr lang="en-CA" sz="2000" b="1" i="1" kern="0" dirty="0">
                <a:latin typeface="Times New Roman" pitchFamily="18" charset="0"/>
                <a:cs typeface="Times New Roman" pitchFamily="18" charset="0"/>
              </a:rPr>
              <a:t> la </a:t>
            </a:r>
            <a:r>
              <a:rPr lang="en-CA" sz="2000" b="1" i="1" kern="0" dirty="0" err="1">
                <a:latin typeface="Times New Roman" pitchFamily="18" charset="0"/>
                <a:cs typeface="Times New Roman" pitchFamily="18" charset="0"/>
              </a:rPr>
              <a:t>modalité</a:t>
            </a:r>
            <a:r>
              <a:rPr lang="en-CA" sz="2000" b="1" i="1" kern="0" dirty="0">
                <a:latin typeface="Times New Roman" pitchFamily="18" charset="0"/>
                <a:cs typeface="Times New Roman" pitchFamily="18" charset="0"/>
              </a:rPr>
              <a:t> </a:t>
            </a:r>
            <a:r>
              <a:rPr lang="en-CA" sz="2000" b="1" i="1" kern="0" dirty="0" err="1" smtClean="0">
                <a:latin typeface="Times New Roman" pitchFamily="18" charset="0"/>
                <a:cs typeface="Times New Roman" pitchFamily="18" charset="0"/>
              </a:rPr>
              <a:t>psychophysique</a:t>
            </a:r>
            <a:r>
              <a:rPr lang="en-CA" sz="2000" b="1" i="1" kern="0" dirty="0" smtClean="0">
                <a:latin typeface="Times New Roman" pitchFamily="18" charset="0"/>
                <a:cs typeface="Times New Roman" pitchFamily="18" charset="0"/>
              </a:rPr>
              <a:t> (nous)</a:t>
            </a:r>
            <a:endParaRPr lang="en-CA" sz="2000" b="1" i="1" kern="0" dirty="0">
              <a:latin typeface="Times New Roman" pitchFamily="18" charset="0"/>
              <a:cs typeface="Times New Roman" pitchFamily="18" charset="0"/>
            </a:endParaRPr>
          </a:p>
          <a:p>
            <a:pPr marL="800100" lvl="1" indent="-342900">
              <a:lnSpc>
                <a:spcPct val="80000"/>
              </a:lnSpc>
              <a:spcBef>
                <a:spcPct val="20000"/>
              </a:spcBef>
              <a:buFontTx/>
              <a:buChar char="•"/>
              <a:defRPr/>
            </a:pPr>
            <a:r>
              <a:rPr lang="en-CA" sz="2000" kern="0" dirty="0">
                <a:latin typeface="Times New Roman" pitchFamily="18" charset="0"/>
                <a:cs typeface="Times New Roman" pitchFamily="18" charset="0"/>
              </a:rPr>
              <a:t>Hypo-</a:t>
            </a:r>
            <a:r>
              <a:rPr lang="en-CA" sz="2000" kern="0" dirty="0" err="1">
                <a:latin typeface="Times New Roman" pitchFamily="18" charset="0"/>
                <a:cs typeface="Times New Roman" pitchFamily="18" charset="0"/>
              </a:rPr>
              <a:t>algésie</a:t>
            </a:r>
            <a:r>
              <a:rPr lang="en-CA" sz="2000" kern="0" dirty="0">
                <a:latin typeface="Times New Roman" pitchFamily="18" charset="0"/>
                <a:cs typeface="Times New Roman" pitchFamily="18" charset="0"/>
              </a:rPr>
              <a:t> </a:t>
            </a:r>
            <a:r>
              <a:rPr lang="en-CA" sz="2000" kern="0" dirty="0" err="1">
                <a:latin typeface="Times New Roman" pitchFamily="18" charset="0"/>
                <a:cs typeface="Times New Roman" pitchFamily="18" charset="0"/>
              </a:rPr>
              <a:t>dans</a:t>
            </a:r>
            <a:r>
              <a:rPr lang="en-CA" sz="2000" kern="0" dirty="0">
                <a:latin typeface="Times New Roman" pitchFamily="18" charset="0"/>
                <a:cs typeface="Times New Roman" pitchFamily="18" charset="0"/>
              </a:rPr>
              <a:t> le </a:t>
            </a:r>
            <a:r>
              <a:rPr lang="en-CA" sz="2000" kern="0" dirty="0" err="1">
                <a:latin typeface="Times New Roman" pitchFamily="18" charset="0"/>
                <a:cs typeface="Times New Roman" pitchFamily="18" charset="0"/>
              </a:rPr>
              <a:t>cas</a:t>
            </a:r>
            <a:r>
              <a:rPr lang="en-CA" sz="2000" kern="0" dirty="0">
                <a:latin typeface="Times New Roman" pitchFamily="18" charset="0"/>
                <a:cs typeface="Times New Roman" pitchFamily="18" charset="0"/>
              </a:rPr>
              <a:t> des stimuli </a:t>
            </a:r>
            <a:r>
              <a:rPr lang="en-CA" sz="2000" kern="0" dirty="0" err="1">
                <a:latin typeface="Times New Roman" pitchFamily="18" charset="0"/>
                <a:cs typeface="Times New Roman" pitchFamily="18" charset="0"/>
              </a:rPr>
              <a:t>thermiques</a:t>
            </a:r>
            <a:endParaRPr lang="en-CA" sz="2000" kern="0" dirty="0">
              <a:latin typeface="Times New Roman" pitchFamily="18" charset="0"/>
              <a:cs typeface="Times New Roman" pitchFamily="18" charset="0"/>
            </a:endParaRPr>
          </a:p>
          <a:p>
            <a:pPr marL="800100" lvl="1" indent="-342900">
              <a:lnSpc>
                <a:spcPct val="80000"/>
              </a:lnSpc>
              <a:spcBef>
                <a:spcPct val="20000"/>
              </a:spcBef>
              <a:defRPr/>
            </a:pPr>
            <a:r>
              <a:rPr lang="en-CA" sz="2000" kern="0" dirty="0">
                <a:latin typeface="Times New Roman" pitchFamily="18" charset="0"/>
                <a:cs typeface="Times New Roman" pitchFamily="18" charset="0"/>
              </a:rPr>
              <a:t>	et </a:t>
            </a:r>
            <a:r>
              <a:rPr lang="en-CA" sz="2000" kern="0" dirty="0" err="1">
                <a:latin typeface="Times New Roman" pitchFamily="18" charset="0"/>
                <a:cs typeface="Times New Roman" pitchFamily="18" charset="0"/>
              </a:rPr>
              <a:t>électriques</a:t>
            </a:r>
            <a:endParaRPr lang="en-CA" sz="2000" kern="0" dirty="0">
              <a:latin typeface="Times New Roman" pitchFamily="18" charset="0"/>
              <a:cs typeface="Times New Roman" pitchFamily="18" charset="0"/>
            </a:endParaRPr>
          </a:p>
          <a:p>
            <a:pPr marL="800100" lvl="1" indent="-342900">
              <a:lnSpc>
                <a:spcPct val="80000"/>
              </a:lnSpc>
              <a:spcBef>
                <a:spcPct val="20000"/>
              </a:spcBef>
              <a:buFontTx/>
              <a:buChar char="•"/>
              <a:defRPr/>
            </a:pPr>
            <a:r>
              <a:rPr lang="en-CA" sz="2000" kern="0" dirty="0">
                <a:latin typeface="Times New Roman" pitchFamily="18" charset="0"/>
                <a:cs typeface="Times New Roman" pitchFamily="18" charset="0"/>
              </a:rPr>
              <a:t>Stimuli </a:t>
            </a:r>
            <a:r>
              <a:rPr lang="en-CA" sz="2000" kern="0" dirty="0" err="1">
                <a:latin typeface="Times New Roman" pitchFamily="18" charset="0"/>
                <a:cs typeface="Times New Roman" pitchFamily="18" charset="0"/>
              </a:rPr>
              <a:t>mécaniques</a:t>
            </a:r>
            <a:r>
              <a:rPr lang="en-CA" sz="2000" kern="0" dirty="0">
                <a:latin typeface="Times New Roman" pitchFamily="18" charset="0"/>
                <a:cs typeface="Times New Roman" pitchFamily="18" charset="0"/>
              </a:rPr>
              <a:t>: 3 </a:t>
            </a:r>
            <a:r>
              <a:rPr lang="en-CA" sz="2000" kern="0" dirty="0" err="1">
                <a:latin typeface="Times New Roman" pitchFamily="18" charset="0"/>
                <a:cs typeface="Times New Roman" pitchFamily="18" charset="0"/>
              </a:rPr>
              <a:t>études</a:t>
            </a:r>
            <a:r>
              <a:rPr lang="en-CA" sz="2000" kern="0" dirty="0">
                <a:latin typeface="Times New Roman" pitchFamily="18" charset="0"/>
                <a:cs typeface="Times New Roman" pitchFamily="18" charset="0"/>
              </a:rPr>
              <a:t> </a:t>
            </a:r>
            <a:r>
              <a:rPr lang="en-CA" sz="2000" kern="0" dirty="0" err="1" smtClean="0">
                <a:latin typeface="Times New Roman" pitchFamily="18" charset="0"/>
                <a:cs typeface="Times New Roman" pitchFamily="18" charset="0"/>
              </a:rPr>
              <a:t>seulement</a:t>
            </a:r>
            <a:endParaRPr lang="en-CA" sz="2000" b="1" i="1" kern="0" dirty="0">
              <a:latin typeface="Times New Roman" pitchFamily="18" charset="0"/>
              <a:ea typeface="+mn-ea"/>
              <a:cs typeface="Times New Roman" pitchFamily="18" charset="0"/>
            </a:endParaRPr>
          </a:p>
          <a:p>
            <a:pPr marL="342900" indent="-342900">
              <a:lnSpc>
                <a:spcPct val="80000"/>
              </a:lnSpc>
              <a:spcBef>
                <a:spcPct val="20000"/>
              </a:spcBef>
              <a:buFontTx/>
              <a:buChar char="•"/>
              <a:defRPr/>
            </a:pPr>
            <a:endParaRPr lang="en-CA" sz="2000" b="1" i="1" kern="0" dirty="0" smtClean="0">
              <a:latin typeface="Times New Roman" pitchFamily="18" charset="0"/>
              <a:ea typeface="+mn-ea"/>
              <a:cs typeface="Times New Roman" pitchFamily="18" charset="0"/>
            </a:endParaRPr>
          </a:p>
          <a:p>
            <a:pPr marL="342900" indent="-342900">
              <a:lnSpc>
                <a:spcPct val="80000"/>
              </a:lnSpc>
              <a:spcBef>
                <a:spcPct val="20000"/>
              </a:spcBef>
              <a:buFontTx/>
              <a:buChar char="•"/>
              <a:defRPr/>
            </a:pPr>
            <a:r>
              <a:rPr lang="en-CA" sz="2000" b="1" i="1" kern="0" dirty="0" smtClean="0">
                <a:latin typeface="Times New Roman" pitchFamily="18" charset="0"/>
                <a:ea typeface="+mn-ea"/>
                <a:cs typeface="Times New Roman" pitchFamily="18" charset="0"/>
              </a:rPr>
              <a:t>Interne </a:t>
            </a:r>
            <a:r>
              <a:rPr lang="en-CA" sz="2000" b="1" i="1" kern="0" dirty="0" err="1">
                <a:latin typeface="Times New Roman" pitchFamily="18" charset="0"/>
                <a:ea typeface="+mn-ea"/>
                <a:cs typeface="Times New Roman" pitchFamily="18" charset="0"/>
              </a:rPr>
              <a:t>vs</a:t>
            </a:r>
            <a:r>
              <a:rPr lang="en-CA" sz="2000" b="1" i="1" kern="0" dirty="0">
                <a:latin typeface="Times New Roman" pitchFamily="18" charset="0"/>
                <a:ea typeface="+mn-ea"/>
                <a:cs typeface="Times New Roman" pitchFamily="18" charset="0"/>
              </a:rPr>
              <a:t> </a:t>
            </a:r>
            <a:r>
              <a:rPr lang="en-CA" sz="2000" b="1" i="1" kern="0" dirty="0" err="1">
                <a:latin typeface="Times New Roman" pitchFamily="18" charset="0"/>
                <a:ea typeface="+mn-ea"/>
                <a:cs typeface="Times New Roman" pitchFamily="18" charset="0"/>
              </a:rPr>
              <a:t>externe</a:t>
            </a:r>
            <a:r>
              <a:rPr lang="en-CA" sz="2000" kern="0" dirty="0">
                <a:latin typeface="Times New Roman" pitchFamily="18" charset="0"/>
                <a:ea typeface="+mn-ea"/>
                <a:cs typeface="Times New Roman" pitchFamily="18" charset="0"/>
              </a:rPr>
              <a:t> </a:t>
            </a:r>
            <a:r>
              <a:rPr lang="en-CA" sz="2000" kern="0" dirty="0" smtClean="0">
                <a:latin typeface="Times New Roman" pitchFamily="18" charset="0"/>
                <a:ea typeface="+mn-ea"/>
                <a:cs typeface="Times New Roman" pitchFamily="18" charset="0"/>
              </a:rPr>
              <a:t>(</a:t>
            </a:r>
            <a:r>
              <a:rPr lang="en-CA" sz="2000" b="1" i="1" kern="0" dirty="0" smtClean="0">
                <a:latin typeface="Times New Roman" pitchFamily="18" charset="0"/>
                <a:ea typeface="+mn-ea"/>
                <a:cs typeface="Times New Roman" pitchFamily="18" charset="0"/>
              </a:rPr>
              <a:t>nous</a:t>
            </a:r>
            <a:r>
              <a:rPr lang="en-CA" sz="2000" kern="0" dirty="0" smtClean="0">
                <a:latin typeface="Times New Roman" pitchFamily="18" charset="0"/>
                <a:ea typeface="+mn-ea"/>
                <a:cs typeface="Times New Roman" pitchFamily="18" charset="0"/>
              </a:rPr>
              <a:t>; </a:t>
            </a:r>
            <a:r>
              <a:rPr lang="en-CA" sz="2000" kern="0" dirty="0" err="1" smtClean="0">
                <a:latin typeface="Times New Roman" pitchFamily="18" charset="0"/>
                <a:ea typeface="+mn-ea"/>
                <a:cs typeface="Times New Roman" pitchFamily="18" charset="0"/>
              </a:rPr>
              <a:t>méta</a:t>
            </a:r>
            <a:r>
              <a:rPr lang="en-CA" sz="2000" kern="0" dirty="0" smtClean="0">
                <a:latin typeface="Times New Roman" pitchFamily="18" charset="0"/>
                <a:ea typeface="+mn-ea"/>
                <a:cs typeface="Times New Roman" pitchFamily="18" charset="0"/>
              </a:rPr>
              <a:t>-analyse </a:t>
            </a:r>
            <a:r>
              <a:rPr lang="en-CA" sz="2000" kern="0" dirty="0" err="1">
                <a:latin typeface="Times New Roman" pitchFamily="18" charset="0"/>
                <a:ea typeface="+mn-ea"/>
                <a:cs typeface="Times New Roman" pitchFamily="18" charset="0"/>
              </a:rPr>
              <a:t>mise</a:t>
            </a:r>
            <a:r>
              <a:rPr lang="en-CA" sz="2000" kern="0" dirty="0">
                <a:latin typeface="Times New Roman" pitchFamily="18" charset="0"/>
                <a:ea typeface="+mn-ea"/>
                <a:cs typeface="Times New Roman" pitchFamily="18" charset="0"/>
              </a:rPr>
              <a:t> a jour; </a:t>
            </a:r>
            <a:r>
              <a:rPr lang="en-CA" sz="2000" kern="0" dirty="0" smtClean="0">
                <a:latin typeface="Times New Roman" pitchFamily="18" charset="0"/>
                <a:ea typeface="+mn-ea"/>
                <a:cs typeface="Times New Roman" pitchFamily="18" charset="0"/>
              </a:rPr>
              <a:t>22 </a:t>
            </a:r>
            <a:r>
              <a:rPr lang="en-CA" sz="2000" kern="0" dirty="0" err="1">
                <a:latin typeface="Times New Roman" pitchFamily="18" charset="0"/>
                <a:ea typeface="+mn-ea"/>
                <a:cs typeface="Times New Roman" pitchFamily="18" charset="0"/>
              </a:rPr>
              <a:t>études</a:t>
            </a:r>
            <a:r>
              <a:rPr lang="en-CA" sz="2000" kern="0" dirty="0">
                <a:latin typeface="Times New Roman" pitchFamily="18" charset="0"/>
                <a:ea typeface="+mn-ea"/>
                <a:cs typeface="Times New Roman" pitchFamily="18" charset="0"/>
              </a:rPr>
              <a:t>)</a:t>
            </a:r>
          </a:p>
          <a:p>
            <a:pPr marL="800100" lvl="1" indent="-342900">
              <a:lnSpc>
                <a:spcPct val="80000"/>
              </a:lnSpc>
              <a:spcBef>
                <a:spcPct val="20000"/>
              </a:spcBef>
              <a:buFont typeface="Courier New" pitchFamily="49" charset="0"/>
              <a:buChar char="o"/>
              <a:defRPr/>
            </a:pPr>
            <a:r>
              <a:rPr lang="en-CA" sz="2000" kern="0" dirty="0">
                <a:latin typeface="Times New Roman" pitchFamily="18" charset="0"/>
                <a:ea typeface="+mn-ea"/>
                <a:cs typeface="Times New Roman" pitchFamily="18" charset="0"/>
              </a:rPr>
              <a:t>Patients a </a:t>
            </a:r>
            <a:r>
              <a:rPr lang="en-CA" sz="2000" kern="0" dirty="0" err="1">
                <a:latin typeface="Times New Roman" pitchFamily="18" charset="0"/>
                <a:ea typeface="+mn-ea"/>
                <a:cs typeface="Times New Roman" pitchFamily="18" charset="0"/>
              </a:rPr>
              <a:t>l’interne</a:t>
            </a:r>
            <a:r>
              <a:rPr lang="en-CA" sz="2000" kern="0" dirty="0">
                <a:latin typeface="Times New Roman" pitchFamily="18" charset="0"/>
                <a:ea typeface="+mn-ea"/>
                <a:cs typeface="Times New Roman" pitchFamily="18" charset="0"/>
              </a:rPr>
              <a:t> (11 </a:t>
            </a:r>
            <a:r>
              <a:rPr lang="en-CA" sz="2000" kern="0" dirty="0" err="1">
                <a:latin typeface="Times New Roman" pitchFamily="18" charset="0"/>
                <a:ea typeface="+mn-ea"/>
                <a:cs typeface="Times New Roman" pitchFamily="18" charset="0"/>
              </a:rPr>
              <a:t>études</a:t>
            </a:r>
            <a:r>
              <a:rPr lang="en-CA" sz="2000" kern="0" dirty="0">
                <a:latin typeface="Times New Roman" pitchFamily="18" charset="0"/>
                <a:ea typeface="+mn-ea"/>
                <a:cs typeface="Times New Roman" pitchFamily="18" charset="0"/>
              </a:rPr>
              <a:t>): </a:t>
            </a:r>
            <a:r>
              <a:rPr lang="en-CA" sz="2400" b="1" kern="0" dirty="0">
                <a:solidFill>
                  <a:srgbClr val="C00000"/>
                </a:solidFill>
                <a:latin typeface="Times New Roman" pitchFamily="18" charset="0"/>
                <a:ea typeface="+mn-ea"/>
                <a:cs typeface="Times New Roman" pitchFamily="18" charset="0"/>
              </a:rPr>
              <a:t>d=0.5</a:t>
            </a:r>
          </a:p>
          <a:p>
            <a:pPr marL="800100" lvl="1" indent="-342900">
              <a:lnSpc>
                <a:spcPct val="80000"/>
              </a:lnSpc>
              <a:spcBef>
                <a:spcPct val="20000"/>
              </a:spcBef>
              <a:buFont typeface="Courier New" pitchFamily="49" charset="0"/>
              <a:buChar char="o"/>
              <a:defRPr/>
            </a:pPr>
            <a:r>
              <a:rPr lang="en-CA" sz="2000" kern="0" dirty="0" err="1">
                <a:latin typeface="Times New Roman" pitchFamily="18" charset="0"/>
                <a:ea typeface="+mn-ea"/>
                <a:cs typeface="Times New Roman" pitchFamily="18" charset="0"/>
              </a:rPr>
              <a:t>Externe</a:t>
            </a:r>
            <a:r>
              <a:rPr lang="en-CA" sz="2000" kern="0" dirty="0">
                <a:latin typeface="Times New Roman" pitchFamily="18" charset="0"/>
                <a:ea typeface="+mn-ea"/>
                <a:cs typeface="Times New Roman" pitchFamily="18" charset="0"/>
              </a:rPr>
              <a:t> / </a:t>
            </a:r>
            <a:r>
              <a:rPr lang="en-CA" sz="2000" kern="0" dirty="0" err="1">
                <a:latin typeface="Times New Roman" pitchFamily="18" charset="0"/>
                <a:ea typeface="+mn-ea"/>
                <a:cs typeface="Times New Roman" pitchFamily="18" charset="0"/>
              </a:rPr>
              <a:t>mixte</a:t>
            </a:r>
            <a:r>
              <a:rPr lang="en-CA" sz="2000" kern="0" dirty="0">
                <a:latin typeface="Times New Roman" pitchFamily="18" charset="0"/>
                <a:ea typeface="+mn-ea"/>
                <a:cs typeface="Times New Roman" pitchFamily="18" charset="0"/>
              </a:rPr>
              <a:t> (9 </a:t>
            </a:r>
            <a:r>
              <a:rPr lang="en-CA" sz="2000" kern="0" dirty="0" err="1">
                <a:latin typeface="Times New Roman" pitchFamily="18" charset="0"/>
                <a:ea typeface="+mn-ea"/>
                <a:cs typeface="Times New Roman" pitchFamily="18" charset="0"/>
              </a:rPr>
              <a:t>études</a:t>
            </a:r>
            <a:r>
              <a:rPr lang="en-CA" sz="2000" kern="0" dirty="0">
                <a:latin typeface="Times New Roman" pitchFamily="18" charset="0"/>
                <a:ea typeface="+mn-ea"/>
                <a:cs typeface="Times New Roman" pitchFamily="18" charset="0"/>
              </a:rPr>
              <a:t>): 	     </a:t>
            </a:r>
            <a:r>
              <a:rPr lang="en-CA" sz="2000" kern="0" dirty="0" smtClean="0">
                <a:latin typeface="Times New Roman" pitchFamily="18" charset="0"/>
                <a:ea typeface="+mn-ea"/>
                <a:cs typeface="Times New Roman" pitchFamily="18" charset="0"/>
              </a:rPr>
              <a:t> </a:t>
            </a:r>
            <a:r>
              <a:rPr lang="en-CA" sz="2400" b="1" kern="0" dirty="0" smtClean="0">
                <a:solidFill>
                  <a:srgbClr val="C00000"/>
                </a:solidFill>
                <a:latin typeface="Times New Roman" pitchFamily="18" charset="0"/>
                <a:ea typeface="+mn-ea"/>
                <a:cs typeface="Times New Roman" pitchFamily="18" charset="0"/>
              </a:rPr>
              <a:t>d=0</a:t>
            </a:r>
            <a:endParaRPr lang="en-CA" sz="2400" b="1" kern="0" dirty="0">
              <a:solidFill>
                <a:srgbClr val="C00000"/>
              </a:solidFill>
              <a:latin typeface="Times New Roman" pitchFamily="18" charset="0"/>
              <a:ea typeface="+mn-ea"/>
              <a:cs typeface="Times New Roman" pitchFamily="18" charset="0"/>
            </a:endParaRPr>
          </a:p>
        </p:txBody>
      </p:sp>
      <p:sp>
        <p:nvSpPr>
          <p:cNvPr id="3" name="Title 1"/>
          <p:cNvSpPr txBox="1">
            <a:spLocks/>
          </p:cNvSpPr>
          <p:nvPr/>
        </p:nvSpPr>
        <p:spPr bwMode="auto">
          <a:xfrm>
            <a:off x="1509179" y="914420"/>
            <a:ext cx="5257800" cy="647700"/>
          </a:xfrm>
          <a:prstGeom prst="rect">
            <a:avLst/>
          </a:prstGeom>
          <a:solidFill>
            <a:srgbClr val="5B1115"/>
          </a:solidFill>
          <a:ln w="9525">
            <a:noFill/>
            <a:miter lim="800000"/>
            <a:headEnd/>
            <a:tailEnd/>
          </a:ln>
        </p:spPr>
        <p:txBody>
          <a:bodyPr anchor="ctr"/>
          <a:lstStyle/>
          <a:p>
            <a:pPr algn="ctr" eaLnBrk="0" hangingPunct="0">
              <a:defRPr/>
            </a:pPr>
            <a:r>
              <a:rPr lang="en-CA" sz="2400" kern="0" cap="all" dirty="0" err="1">
                <a:solidFill>
                  <a:srgbClr val="DEE1BB"/>
                </a:solidFill>
                <a:latin typeface="+mj-lt"/>
                <a:ea typeface="+mj-ea"/>
                <a:cs typeface="+mj-cs"/>
              </a:rPr>
              <a:t>sous</a:t>
            </a:r>
            <a:r>
              <a:rPr lang="en-CA" sz="2400" kern="0" cap="all" dirty="0">
                <a:solidFill>
                  <a:srgbClr val="DEE1BB"/>
                </a:solidFill>
                <a:latin typeface="+mj-lt"/>
                <a:ea typeface="+mj-ea"/>
                <a:cs typeface="+mj-cs"/>
              </a:rPr>
              <a:t>-analyses</a:t>
            </a:r>
            <a:endParaRPr lang="en-US" sz="2400" kern="0" dirty="0">
              <a:solidFill>
                <a:srgbClr val="DEE1BB"/>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36600" y="3288223"/>
            <a:ext cx="7763927" cy="1554726"/>
          </a:xfrm>
          <a:prstGeom prst="rect">
            <a:avLst/>
          </a:prstGeom>
          <a:noFill/>
          <a:ln w="9525">
            <a:noFill/>
            <a:miter lim="800000"/>
            <a:headEnd/>
            <a:tailEnd/>
          </a:ln>
        </p:spPr>
        <p:txBody>
          <a:bodyPr/>
          <a:lstStyle/>
          <a:p>
            <a:pPr marL="342900" indent="-342900">
              <a:lnSpc>
                <a:spcPct val="90000"/>
              </a:lnSpc>
              <a:spcBef>
                <a:spcPct val="20000"/>
              </a:spcBef>
              <a:buSzPct val="60000"/>
              <a:buFont typeface="Wingdings" pitchFamily="2" charset="2"/>
              <a:buChar char="n"/>
            </a:pPr>
            <a:r>
              <a:rPr lang="en-CA" sz="2000" b="1" dirty="0" err="1" smtClean="0"/>
              <a:t>Une</a:t>
            </a:r>
            <a:r>
              <a:rPr lang="en-CA" sz="2000" b="1" dirty="0" smtClean="0"/>
              <a:t> </a:t>
            </a:r>
            <a:r>
              <a:rPr lang="en-CA" sz="2000" b="1" dirty="0" err="1" smtClean="0"/>
              <a:t>p</a:t>
            </a:r>
            <a:r>
              <a:rPr lang="en-CA" sz="2000" b="1" dirty="0" err="1" smtClean="0"/>
              <a:t>rocédure</a:t>
            </a:r>
            <a:r>
              <a:rPr lang="en-CA" sz="2000" b="1" dirty="0" smtClean="0"/>
              <a:t> simple et </a:t>
            </a:r>
            <a:r>
              <a:rPr lang="en-CA" sz="2000" b="1" dirty="0" err="1" smtClean="0"/>
              <a:t>robuste</a:t>
            </a:r>
            <a:endParaRPr lang="en-CA" sz="2000" b="1" dirty="0"/>
          </a:p>
          <a:p>
            <a:pPr marL="742950" lvl="1" indent="-285750">
              <a:lnSpc>
                <a:spcPct val="90000"/>
              </a:lnSpc>
              <a:spcBef>
                <a:spcPct val="20000"/>
              </a:spcBef>
              <a:buClr>
                <a:schemeClr val="tx1"/>
              </a:buClr>
              <a:buFontTx/>
              <a:buChar char="•"/>
            </a:pPr>
            <a:r>
              <a:rPr lang="en-CA" sz="2000" dirty="0" err="1"/>
              <a:t>Thermode</a:t>
            </a:r>
            <a:r>
              <a:rPr lang="en-CA" sz="2000" dirty="0"/>
              <a:t> de </a:t>
            </a:r>
            <a:r>
              <a:rPr lang="en-CA" sz="2000" dirty="0" err="1"/>
              <a:t>Peltier</a:t>
            </a:r>
            <a:r>
              <a:rPr lang="en-CA" sz="2000" dirty="0"/>
              <a:t> (To = 46.5</a:t>
            </a:r>
            <a:r>
              <a:rPr lang="en-CA" sz="2000" baseline="30000" dirty="0"/>
              <a:t>o</a:t>
            </a:r>
            <a:r>
              <a:rPr lang="en-CA" sz="2000" dirty="0"/>
              <a:t>C) / COVAS</a:t>
            </a:r>
          </a:p>
          <a:p>
            <a:pPr marL="742950" lvl="1" indent="-285750">
              <a:lnSpc>
                <a:spcPct val="90000"/>
              </a:lnSpc>
              <a:spcBef>
                <a:spcPct val="20000"/>
              </a:spcBef>
              <a:buClr>
                <a:schemeClr val="tx1"/>
              </a:buClr>
              <a:buFontTx/>
              <a:buChar char="•"/>
            </a:pPr>
            <a:r>
              <a:rPr lang="en-CA" sz="2000" dirty="0"/>
              <a:t>Immersion </a:t>
            </a:r>
            <a:r>
              <a:rPr lang="en-CA" sz="2000" dirty="0" err="1"/>
              <a:t>dans</a:t>
            </a:r>
            <a:r>
              <a:rPr lang="en-CA" sz="2000" dirty="0"/>
              <a:t> un </a:t>
            </a:r>
            <a:r>
              <a:rPr lang="en-CA" sz="2000" dirty="0" err="1"/>
              <a:t>bassin</a:t>
            </a:r>
            <a:r>
              <a:rPr lang="en-CA" sz="2000" dirty="0"/>
              <a:t> </a:t>
            </a:r>
            <a:r>
              <a:rPr lang="en-CA" sz="2000" dirty="0" err="1"/>
              <a:t>d’eau</a:t>
            </a:r>
            <a:r>
              <a:rPr lang="en-CA" sz="2000" dirty="0"/>
              <a:t> </a:t>
            </a:r>
            <a:r>
              <a:rPr lang="en-CA" sz="2000" dirty="0" err="1"/>
              <a:t>froide</a:t>
            </a:r>
            <a:r>
              <a:rPr lang="en-CA" sz="2000" dirty="0"/>
              <a:t> (T</a:t>
            </a:r>
            <a:r>
              <a:rPr lang="en-CA" sz="2000" baseline="30000" dirty="0"/>
              <a:t>o</a:t>
            </a:r>
            <a:r>
              <a:rPr lang="en-CA" sz="2000" dirty="0"/>
              <a:t> = 7 à </a:t>
            </a:r>
            <a:r>
              <a:rPr lang="en-CA" sz="2000" dirty="0" smtClean="0"/>
              <a:t>12</a:t>
            </a:r>
            <a:r>
              <a:rPr lang="en-CA" sz="2000" baseline="30000" dirty="0" smtClean="0"/>
              <a:t>o</a:t>
            </a:r>
            <a:r>
              <a:rPr lang="en-CA" sz="2000" dirty="0" smtClean="0"/>
              <a:t>C</a:t>
            </a:r>
            <a:r>
              <a:rPr lang="en-CA" sz="2000" dirty="0"/>
              <a:t>)</a:t>
            </a:r>
          </a:p>
          <a:p>
            <a:pPr marL="742950" lvl="1" indent="-285750">
              <a:lnSpc>
                <a:spcPct val="90000"/>
              </a:lnSpc>
              <a:spcBef>
                <a:spcPct val="20000"/>
              </a:spcBef>
              <a:buClr>
                <a:schemeClr val="tx1"/>
              </a:buClr>
              <a:buFontTx/>
              <a:buChar char="•"/>
            </a:pPr>
            <a:r>
              <a:rPr lang="en-CA" sz="2000" dirty="0" err="1"/>
              <a:t>Thermode</a:t>
            </a:r>
            <a:endParaRPr lang="fr-FR" sz="2000" dirty="0"/>
          </a:p>
        </p:txBody>
      </p:sp>
      <p:pic>
        <p:nvPicPr>
          <p:cNvPr id="3" name="Picture 4" descr="stef"/>
          <p:cNvPicPr>
            <a:picLocks noChangeAspect="1" noChangeArrowheads="1"/>
          </p:cNvPicPr>
          <p:nvPr/>
        </p:nvPicPr>
        <p:blipFill>
          <a:blip r:embed="rId3" cstate="print"/>
          <a:srcRect/>
          <a:stretch>
            <a:fillRect/>
          </a:stretch>
        </p:blipFill>
        <p:spPr bwMode="auto">
          <a:xfrm>
            <a:off x="5626648" y="4635506"/>
            <a:ext cx="1595449" cy="1273536"/>
          </a:xfrm>
          <a:prstGeom prst="rect">
            <a:avLst/>
          </a:prstGeom>
          <a:noFill/>
          <a:ln w="9525">
            <a:noFill/>
            <a:miter lim="800000"/>
            <a:headEnd/>
            <a:tailEnd/>
          </a:ln>
        </p:spPr>
      </p:pic>
      <p:graphicFrame>
        <p:nvGraphicFramePr>
          <p:cNvPr id="4" name="Object 5"/>
          <p:cNvGraphicFramePr>
            <a:graphicFrameLocks noChangeAspect="1"/>
          </p:cNvGraphicFramePr>
          <p:nvPr/>
        </p:nvGraphicFramePr>
        <p:xfrm>
          <a:off x="7426323" y="3386685"/>
          <a:ext cx="1149334" cy="1684860"/>
        </p:xfrm>
        <a:graphic>
          <a:graphicData uri="http://schemas.openxmlformats.org/presentationml/2006/ole">
            <p:oleObj spid="_x0000_s1026" name="Image bitmap" r:id="rId4" imgW="3371429" imgH="4476190" progId="PBrush">
              <p:embed/>
            </p:oleObj>
          </a:graphicData>
        </a:graphic>
      </p:graphicFrame>
      <p:sp>
        <p:nvSpPr>
          <p:cNvPr id="6" name="Title 1"/>
          <p:cNvSpPr txBox="1">
            <a:spLocks/>
          </p:cNvSpPr>
          <p:nvPr/>
        </p:nvSpPr>
        <p:spPr>
          <a:xfrm>
            <a:off x="484169" y="859342"/>
            <a:ext cx="8414294" cy="732396"/>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smtClean="0">
                <a:solidFill>
                  <a:schemeClr val="tx2"/>
                </a:solidFill>
                <a:latin typeface="+mj-lt"/>
                <a:ea typeface="+mj-ea"/>
                <a:cs typeface="+mj-cs"/>
              </a:rPr>
              <a:t>L</a:t>
            </a:r>
            <a:r>
              <a:rPr kumimoji="0" lang="en-US" sz="2800" b="1" i="0" u="none" strike="noStrike" kern="1200" cap="none" spc="0" normalizeH="0" noProof="0" dirty="0" err="1" smtClean="0">
                <a:ln>
                  <a:noFill/>
                </a:ln>
                <a:solidFill>
                  <a:schemeClr val="tx2"/>
                </a:solidFill>
                <a:effectLst/>
                <a:uLnTx/>
                <a:uFillTx/>
                <a:latin typeface="+mj-lt"/>
                <a:ea typeface="+mj-ea"/>
                <a:cs typeface="+mj-cs"/>
              </a:rPr>
              <a:t>es</a:t>
            </a:r>
            <a:r>
              <a:rPr kumimoji="0" lang="en-US" sz="2800" b="1" i="0" u="none" strike="noStrike" kern="1200" cap="none" spc="0" normalizeH="0" baseline="0" noProof="0" dirty="0" smtClean="0">
                <a:ln>
                  <a:noFill/>
                </a:ln>
                <a:solidFill>
                  <a:schemeClr val="tx2"/>
                </a:solidFill>
                <a:effectLst/>
                <a:uLnTx/>
                <a:uFillTx/>
                <a:latin typeface="+mj-lt"/>
                <a:ea typeface="+mj-ea"/>
                <a:cs typeface="+mj-cs"/>
              </a:rPr>
              <a:t> </a:t>
            </a:r>
            <a:r>
              <a:rPr kumimoji="0" lang="en-US" sz="2800" b="1" i="0" u="none" strike="noStrike" kern="1200" cap="none" spc="0" normalizeH="0" baseline="0" noProof="0" dirty="0" err="1" smtClean="0">
                <a:ln>
                  <a:noFill/>
                </a:ln>
                <a:solidFill>
                  <a:schemeClr val="tx2"/>
                </a:solidFill>
                <a:effectLst/>
                <a:uLnTx/>
                <a:uFillTx/>
                <a:latin typeface="+mj-lt"/>
                <a:ea typeface="+mj-ea"/>
                <a:cs typeface="+mj-cs"/>
              </a:rPr>
              <a:t>mécanismes</a:t>
            </a:r>
            <a:r>
              <a:rPr kumimoji="0" lang="en-US" sz="2800" b="1" i="0" u="none" strike="noStrike" kern="1200" cap="none" spc="0" normalizeH="0" baseline="0" noProof="0" dirty="0" smtClean="0">
                <a:ln>
                  <a:noFill/>
                </a:ln>
                <a:solidFill>
                  <a:schemeClr val="tx2"/>
                </a:solidFill>
                <a:effectLst/>
                <a:uLnTx/>
                <a:uFillTx/>
                <a:latin typeface="+mj-lt"/>
                <a:ea typeface="+mj-ea"/>
                <a:cs typeface="+mj-cs"/>
              </a:rPr>
              <a:t> </a:t>
            </a:r>
            <a:r>
              <a:rPr kumimoji="0" lang="en-US" sz="2800" b="1" i="0" u="none" strike="noStrike" kern="1200" cap="none" spc="0" normalizeH="0" baseline="0" noProof="0" dirty="0" err="1" smtClean="0">
                <a:ln>
                  <a:noFill/>
                </a:ln>
                <a:solidFill>
                  <a:schemeClr val="tx2"/>
                </a:solidFill>
                <a:effectLst/>
                <a:uLnTx/>
                <a:uFillTx/>
                <a:latin typeface="+mj-lt"/>
                <a:ea typeface="+mj-ea"/>
                <a:cs typeface="+mj-cs"/>
              </a:rPr>
              <a:t>endogènes</a:t>
            </a:r>
            <a:r>
              <a:rPr kumimoji="0" lang="en-US" sz="2800" b="1" i="0" u="none" strike="noStrike" kern="1200" cap="none" spc="0" normalizeH="0" baseline="0" noProof="0" dirty="0" smtClean="0">
                <a:ln>
                  <a:noFill/>
                </a:ln>
                <a:solidFill>
                  <a:schemeClr val="tx2"/>
                </a:solidFill>
                <a:effectLst/>
                <a:uLnTx/>
                <a:uFillTx/>
                <a:latin typeface="+mj-lt"/>
                <a:ea typeface="+mj-ea"/>
                <a:cs typeface="+mj-cs"/>
              </a:rPr>
              <a:t> de </a:t>
            </a:r>
            <a:r>
              <a:rPr kumimoji="0" lang="en-US" sz="2800" b="1" i="0" u="none" strike="noStrike" kern="1200" cap="none" spc="0" normalizeH="0" baseline="0" noProof="0" dirty="0" smtClean="0">
                <a:ln>
                  <a:noFill/>
                </a:ln>
                <a:solidFill>
                  <a:schemeClr val="tx2"/>
                </a:solidFill>
                <a:effectLst/>
                <a:uLnTx/>
                <a:uFillTx/>
                <a:latin typeface="+mj-lt"/>
                <a:ea typeface="+mj-ea"/>
                <a:cs typeface="+mj-cs"/>
              </a:rPr>
              <a:t>modulation de la </a:t>
            </a:r>
            <a:r>
              <a:rPr kumimoji="0" lang="en-US" sz="2800" b="1" i="0" u="none" strike="noStrike" kern="1200" cap="none" spc="0" normalizeH="0" baseline="0" noProof="0" dirty="0" err="1" smtClean="0">
                <a:ln>
                  <a:noFill/>
                </a:ln>
                <a:solidFill>
                  <a:schemeClr val="tx2"/>
                </a:solidFill>
                <a:effectLst/>
                <a:uLnTx/>
                <a:uFillTx/>
                <a:latin typeface="+mj-lt"/>
                <a:ea typeface="+mj-ea"/>
                <a:cs typeface="+mj-cs"/>
              </a:rPr>
              <a:t>douleur</a:t>
            </a:r>
            <a:endParaRPr kumimoji="0" lang="en-US" sz="28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7" name="Rectangle 3"/>
          <p:cNvSpPr>
            <a:spLocks noChangeArrowheads="1"/>
          </p:cNvSpPr>
          <p:nvPr/>
        </p:nvSpPr>
        <p:spPr bwMode="auto">
          <a:xfrm>
            <a:off x="726934" y="1535605"/>
            <a:ext cx="8154486" cy="1707138"/>
          </a:xfrm>
          <a:prstGeom prst="rect">
            <a:avLst/>
          </a:prstGeom>
          <a:noFill/>
          <a:ln w="9525">
            <a:noFill/>
            <a:miter lim="800000"/>
            <a:headEnd/>
            <a:tailEnd/>
          </a:ln>
        </p:spPr>
        <p:txBody>
          <a:bodyPr/>
          <a:lstStyle/>
          <a:p>
            <a:pPr marL="342900" indent="-342900">
              <a:lnSpc>
                <a:spcPct val="90000"/>
              </a:lnSpc>
              <a:spcBef>
                <a:spcPct val="20000"/>
              </a:spcBef>
              <a:buSzPct val="60000"/>
              <a:buFont typeface="Wingdings" pitchFamily="2" charset="2"/>
              <a:buChar char="n"/>
            </a:pPr>
            <a:r>
              <a:rPr lang="en-CA" sz="2000" b="1" dirty="0" err="1" smtClean="0"/>
              <a:t>Mécanismes</a:t>
            </a:r>
            <a:r>
              <a:rPr lang="en-CA" sz="2000" b="1" dirty="0" smtClean="0"/>
              <a:t> de </a:t>
            </a:r>
            <a:r>
              <a:rPr lang="en-CA" sz="2000" b="1" dirty="0" err="1" smtClean="0"/>
              <a:t>sensibilisation</a:t>
            </a:r>
            <a:endParaRPr lang="en-CA" sz="2000" b="1" dirty="0" smtClean="0"/>
          </a:p>
          <a:p>
            <a:pPr marL="742950" lvl="1" indent="-285750">
              <a:lnSpc>
                <a:spcPct val="90000"/>
              </a:lnSpc>
              <a:spcBef>
                <a:spcPct val="20000"/>
              </a:spcBef>
              <a:buClr>
                <a:schemeClr val="tx1"/>
              </a:buClr>
              <a:buFontTx/>
              <a:buChar char="•"/>
            </a:pPr>
            <a:r>
              <a:rPr lang="en-CA" sz="2000" dirty="0" err="1" smtClean="0"/>
              <a:t>Récepteur</a:t>
            </a:r>
            <a:r>
              <a:rPr lang="en-CA" sz="2000" dirty="0" smtClean="0"/>
              <a:t> NMDA du </a:t>
            </a:r>
            <a:r>
              <a:rPr lang="en-CA" sz="2000" dirty="0" smtClean="0"/>
              <a:t>glutamate </a:t>
            </a:r>
            <a:r>
              <a:rPr lang="en-CA" sz="2000" dirty="0" smtClean="0"/>
              <a:t>au </a:t>
            </a:r>
            <a:r>
              <a:rPr lang="en-CA" sz="2000" dirty="0" err="1" smtClean="0"/>
              <a:t>niveau</a:t>
            </a:r>
            <a:r>
              <a:rPr lang="en-CA" sz="2000" dirty="0" smtClean="0"/>
              <a:t> de la </a:t>
            </a:r>
            <a:r>
              <a:rPr lang="en-CA" sz="2000" dirty="0" err="1" smtClean="0"/>
              <a:t>moelle</a:t>
            </a:r>
            <a:r>
              <a:rPr lang="en-CA" sz="2000" dirty="0" smtClean="0"/>
              <a:t> </a:t>
            </a:r>
            <a:r>
              <a:rPr lang="en-CA" sz="2000" dirty="0" err="1" smtClean="0"/>
              <a:t>épinière</a:t>
            </a:r>
            <a:endParaRPr lang="fr-FR" sz="2000" dirty="0" smtClean="0"/>
          </a:p>
          <a:p>
            <a:pPr marL="342900" indent="-342900">
              <a:lnSpc>
                <a:spcPct val="90000"/>
              </a:lnSpc>
              <a:spcBef>
                <a:spcPct val="20000"/>
              </a:spcBef>
              <a:buSzPct val="60000"/>
              <a:buFont typeface="Wingdings" pitchFamily="2" charset="2"/>
              <a:buChar char="n"/>
            </a:pPr>
            <a:endParaRPr lang="en-CA" sz="1200" b="1" dirty="0" smtClean="0"/>
          </a:p>
          <a:p>
            <a:pPr marL="342900" indent="-342900">
              <a:lnSpc>
                <a:spcPct val="90000"/>
              </a:lnSpc>
              <a:spcBef>
                <a:spcPct val="20000"/>
              </a:spcBef>
              <a:buSzPct val="60000"/>
              <a:buFont typeface="Wingdings" pitchFamily="2" charset="2"/>
              <a:buChar char="n"/>
            </a:pPr>
            <a:r>
              <a:rPr lang="en-CA" sz="2000" b="1" dirty="0" err="1" smtClean="0"/>
              <a:t>Mécanismes</a:t>
            </a:r>
            <a:r>
              <a:rPr lang="en-CA" sz="2000" b="1" dirty="0" smtClean="0"/>
              <a:t> </a:t>
            </a:r>
            <a:r>
              <a:rPr lang="en-CA" sz="2000" b="1" dirty="0" err="1" smtClean="0"/>
              <a:t>d’inhibition</a:t>
            </a:r>
            <a:endParaRPr lang="en-CA" sz="2000" b="1" dirty="0"/>
          </a:p>
          <a:p>
            <a:pPr marL="742950" lvl="1" indent="-285750">
              <a:lnSpc>
                <a:spcPct val="90000"/>
              </a:lnSpc>
              <a:spcBef>
                <a:spcPct val="20000"/>
              </a:spcBef>
              <a:buClr>
                <a:schemeClr val="tx1"/>
              </a:buClr>
              <a:buFontTx/>
              <a:buChar char="•"/>
            </a:pPr>
            <a:r>
              <a:rPr lang="en-CA" sz="2000" dirty="0" err="1" smtClean="0"/>
              <a:t>Opioïdes</a:t>
            </a:r>
            <a:r>
              <a:rPr lang="en-CA" sz="2000" dirty="0" smtClean="0"/>
              <a:t> </a:t>
            </a:r>
            <a:r>
              <a:rPr lang="en-CA" sz="2000" dirty="0" err="1" smtClean="0"/>
              <a:t>endogènes</a:t>
            </a:r>
            <a:r>
              <a:rPr lang="en-CA" sz="2000" dirty="0" smtClean="0"/>
              <a:t>, </a:t>
            </a:r>
            <a:r>
              <a:rPr lang="en-CA" sz="2000" dirty="0" err="1" smtClean="0"/>
              <a:t>sérotonine</a:t>
            </a:r>
            <a:r>
              <a:rPr lang="en-CA" sz="2000" dirty="0" smtClean="0"/>
              <a:t> &amp; </a:t>
            </a:r>
            <a:r>
              <a:rPr lang="en-CA" sz="2000" dirty="0" err="1" smtClean="0"/>
              <a:t>norépinéphrine</a:t>
            </a:r>
            <a:r>
              <a:rPr lang="en-CA" sz="2000" dirty="0" smtClean="0"/>
              <a:t> (</a:t>
            </a:r>
            <a:r>
              <a:rPr lang="en-CA" sz="2000" dirty="0" err="1" smtClean="0"/>
              <a:t>tronc</a:t>
            </a:r>
            <a:r>
              <a:rPr lang="en-CA" sz="2000" dirty="0" smtClean="0"/>
              <a:t> </a:t>
            </a:r>
            <a:r>
              <a:rPr lang="en-CA" sz="2000" dirty="0" err="1" smtClean="0"/>
              <a:t>cérébral</a:t>
            </a:r>
            <a:r>
              <a:rPr lang="en-CA" sz="2000" dirty="0" smtClean="0"/>
              <a:t>)</a:t>
            </a:r>
            <a:endParaRPr lang="fr-FR" sz="2000" dirty="0"/>
          </a:p>
        </p:txBody>
      </p:sp>
      <p:sp>
        <p:nvSpPr>
          <p:cNvPr id="8" name="Rectangle 3"/>
          <p:cNvSpPr>
            <a:spLocks noChangeArrowheads="1"/>
          </p:cNvSpPr>
          <p:nvPr/>
        </p:nvSpPr>
        <p:spPr bwMode="auto">
          <a:xfrm>
            <a:off x="364047" y="4820743"/>
            <a:ext cx="5173152" cy="1055135"/>
          </a:xfrm>
          <a:prstGeom prst="rect">
            <a:avLst/>
          </a:prstGeom>
          <a:noFill/>
          <a:ln w="9525">
            <a:noFill/>
            <a:miter lim="800000"/>
            <a:headEnd/>
            <a:tailEnd/>
          </a:ln>
        </p:spPr>
        <p:txBody>
          <a:bodyPr/>
          <a:lstStyle/>
          <a:p>
            <a:pPr marL="342900" indent="-342900">
              <a:lnSpc>
                <a:spcPct val="90000"/>
              </a:lnSpc>
              <a:spcBef>
                <a:spcPct val="20000"/>
              </a:spcBef>
              <a:buSzPct val="60000"/>
              <a:buFont typeface="Wingdings" pitchFamily="2" charset="2"/>
              <a:buChar char="n"/>
            </a:pPr>
            <a:r>
              <a:rPr lang="en-CA" sz="2000" dirty="0" err="1" smtClean="0"/>
              <a:t>Altérations</a:t>
            </a:r>
            <a:r>
              <a:rPr lang="en-CA" sz="2000" dirty="0" smtClean="0"/>
              <a:t> </a:t>
            </a:r>
            <a:r>
              <a:rPr lang="en-CA" sz="2000" dirty="0" err="1" smtClean="0"/>
              <a:t>significative</a:t>
            </a:r>
            <a:r>
              <a:rPr lang="en-CA" sz="2000" dirty="0" err="1" smtClean="0"/>
              <a:t>s</a:t>
            </a:r>
            <a:r>
              <a:rPr lang="en-CA" sz="2000" dirty="0" smtClean="0"/>
              <a:t> de </a:t>
            </a:r>
            <a:r>
              <a:rPr lang="en-CA" sz="2000" dirty="0" err="1" smtClean="0"/>
              <a:t>ces</a:t>
            </a:r>
            <a:r>
              <a:rPr lang="en-CA" sz="2000" dirty="0" smtClean="0"/>
              <a:t> </a:t>
            </a:r>
            <a:r>
              <a:rPr lang="en-CA" sz="2000" dirty="0" err="1" smtClean="0"/>
              <a:t>mécanismes</a:t>
            </a:r>
            <a:r>
              <a:rPr lang="en-CA" sz="2000" dirty="0" smtClean="0"/>
              <a:t>, </a:t>
            </a:r>
            <a:r>
              <a:rPr lang="en-CA" sz="2000" dirty="0" err="1" smtClean="0"/>
              <a:t>notamment</a:t>
            </a:r>
            <a:r>
              <a:rPr lang="en-CA" sz="2000" dirty="0" smtClean="0"/>
              <a:t> </a:t>
            </a:r>
            <a:r>
              <a:rPr lang="en-CA" sz="2000" dirty="0" err="1" smtClean="0"/>
              <a:t>dans</a:t>
            </a:r>
            <a:r>
              <a:rPr lang="en-CA" sz="2000" dirty="0" smtClean="0"/>
              <a:t> les </a:t>
            </a:r>
            <a:r>
              <a:rPr lang="en-CA" sz="2000" b="1" dirty="0" err="1" smtClean="0"/>
              <a:t>douleurs</a:t>
            </a:r>
            <a:r>
              <a:rPr lang="en-CA" sz="2000" b="1" dirty="0" smtClean="0"/>
              <a:t> </a:t>
            </a:r>
            <a:r>
              <a:rPr lang="en-CA" sz="2000" b="1" dirty="0" err="1" smtClean="0"/>
              <a:t>chroniques</a:t>
            </a:r>
            <a:r>
              <a:rPr lang="en-CA" sz="2000" b="1" dirty="0" smtClean="0"/>
              <a:t> </a:t>
            </a:r>
            <a:r>
              <a:rPr lang="en-CA" sz="2000" b="1" dirty="0" err="1" smtClean="0"/>
              <a:t>fonctionnelles</a:t>
            </a:r>
            <a:r>
              <a:rPr lang="en-CA" sz="2000" b="1" dirty="0" smtClean="0"/>
              <a:t> </a:t>
            </a:r>
            <a:r>
              <a:rPr lang="en-CA" sz="2000" dirty="0" smtClean="0"/>
              <a:t>(</a:t>
            </a:r>
            <a:r>
              <a:rPr lang="en-CA" sz="2000" dirty="0" err="1" smtClean="0"/>
              <a:t>Marchand</a:t>
            </a:r>
            <a:r>
              <a:rPr lang="en-CA" sz="2000" dirty="0" smtClean="0"/>
              <a:t>)</a:t>
            </a:r>
            <a:endParaRPr lang="en-CA" sz="2000" dirty="0" smtClean="0"/>
          </a:p>
        </p:txBody>
      </p:sp>
    </p:spTree>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1103</TotalTime>
  <Words>1373</Words>
  <Application>Microsoft Office PowerPoint</Application>
  <PresentationFormat>On-screen Show (4:3)</PresentationFormat>
  <Paragraphs>280</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Thème Office</vt:lpstr>
      <vt:lpstr>Image bitmap</vt:lpstr>
      <vt:lpstr>La perception de la douleur dans la schizophrénie: much ado about nothing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Aude EVRARD</dc:creator>
  <cp:lastModifiedBy>Potvins</cp:lastModifiedBy>
  <cp:revision>72</cp:revision>
  <dcterms:created xsi:type="dcterms:W3CDTF">2017-04-07T15:06:44Z</dcterms:created>
  <dcterms:modified xsi:type="dcterms:W3CDTF">2017-05-26T01:53:41Z</dcterms:modified>
</cp:coreProperties>
</file>