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22" r:id="rId3"/>
    <p:sldId id="293" r:id="rId4"/>
    <p:sldId id="301" r:id="rId5"/>
    <p:sldId id="313" r:id="rId6"/>
    <p:sldId id="314" r:id="rId7"/>
    <p:sldId id="315" r:id="rId8"/>
    <p:sldId id="316" r:id="rId9"/>
    <p:sldId id="288" r:id="rId10"/>
    <p:sldId id="317" r:id="rId11"/>
    <p:sldId id="318" r:id="rId12"/>
    <p:sldId id="319" r:id="rId13"/>
    <p:sldId id="320" r:id="rId14"/>
    <p:sldId id="321" r:id="rId15"/>
    <p:sldId id="323" r:id="rId16"/>
    <p:sldId id="258" r:id="rId17"/>
    <p:sldId id="324" r:id="rId18"/>
    <p:sldId id="325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0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AF2-B7BC-274C-9BC6-59FBFAC300DB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AEA0-3217-A342-8CEC-7E93FCBC9D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32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29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17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6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0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16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6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17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A992-6554-1844-B9CA-47C59B4C2D98}" type="datetimeFigureOut">
              <a:rPr lang="fr-FR" smtClean="0"/>
              <a:t>25/05/17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8900-6DF8-0145-840F-D51DD3460E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1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3263" y="1382713"/>
            <a:ext cx="7772400" cy="1470025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La douleur psychologique</a:t>
            </a:r>
            <a:br>
              <a:rPr lang="fr-FR" sz="36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fr-FR" sz="32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lang="fr-FR" sz="32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écanismes et pistes de traitement</a:t>
            </a:r>
            <a:endParaRPr lang="en-US" sz="32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26884"/>
            <a:ext cx="6400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Fabrice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JOLLANT, M.D. Ph.D.</a:t>
            </a: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FR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fr-FR" sz="20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eres</a:t>
            </a:r>
            <a:r>
              <a:rPr lang="fr-FR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Journées Franco-Québécoises: </a:t>
            </a:r>
          </a:p>
          <a:p>
            <a:pPr eaLnBrk="1" hangingPunct="1"/>
            <a:r>
              <a:rPr lang="fr-FR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Santé Mentale et Douleur</a:t>
            </a:r>
          </a:p>
          <a:p>
            <a:pPr eaLnBrk="1" hangingPunct="1"/>
            <a:r>
              <a:rPr lang="en-US" sz="2400" i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26-27 </a:t>
            </a:r>
            <a:r>
              <a:rPr lang="en-US" sz="2400" i="1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mai</a:t>
            </a:r>
            <a:r>
              <a:rPr lang="en-US" sz="2400" i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2017</a:t>
            </a:r>
            <a:endParaRPr lang="en-US" sz="2400" i="1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Image 8" descr="McGill Medici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9388"/>
            <a:ext cx="5480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968875"/>
            <a:ext cx="26162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51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Douleur physique </a:t>
            </a:r>
            <a:r>
              <a:rPr lang="mr-IN" sz="2800" b="1" dirty="0" smtClean="0"/>
              <a:t>–</a:t>
            </a:r>
            <a:r>
              <a:rPr lang="fr-FR" sz="2800" b="1" dirty="0" smtClean="0"/>
              <a:t> </a:t>
            </a:r>
            <a:r>
              <a:rPr lang="fr-FR" sz="2800" b="1" dirty="0"/>
              <a:t>D</a:t>
            </a:r>
            <a:r>
              <a:rPr lang="fr-FR" sz="2800" b="1" dirty="0" smtClean="0"/>
              <a:t>ouleur psychique:</a:t>
            </a:r>
            <a:br>
              <a:rPr lang="fr-FR" sz="2800" b="1" dirty="0" smtClean="0"/>
            </a:br>
            <a:r>
              <a:rPr lang="fr-FR" sz="2800" b="1" dirty="0" smtClean="0"/>
              <a:t>Des mécanismes communs?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32341" y="6296666"/>
            <a:ext cx="4700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Eisenberger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Nat </a:t>
            </a:r>
            <a:r>
              <a:rPr lang="fr-FR" sz="2000" i="1" dirty="0" err="1" smtClean="0">
                <a:latin typeface="Calibri" charset="0"/>
              </a:rPr>
              <a:t>Rev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i="1" dirty="0" err="1" smtClean="0">
                <a:latin typeface="Calibri" charset="0"/>
              </a:rPr>
              <a:t>Neurosci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2012)</a:t>
            </a:r>
            <a:endParaRPr lang="fr-FR" sz="2000" dirty="0">
              <a:latin typeface="Calibri" charset="0"/>
            </a:endParaRPr>
          </a:p>
        </p:txBody>
      </p:sp>
      <p:pic>
        <p:nvPicPr>
          <p:cNvPr id="4" name="Image 3" descr="Sans titr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90" y="4021590"/>
            <a:ext cx="2784543" cy="2170807"/>
          </a:xfrm>
          <a:prstGeom prst="rect">
            <a:avLst/>
          </a:prstGeom>
        </p:spPr>
      </p:pic>
      <p:pic>
        <p:nvPicPr>
          <p:cNvPr id="8" name="Image 7" descr="Sans titre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2400"/>
            <a:ext cx="4219336" cy="2139243"/>
          </a:xfrm>
          <a:prstGeom prst="rect">
            <a:avLst/>
          </a:prstGeom>
        </p:spPr>
      </p:pic>
      <p:pic>
        <p:nvPicPr>
          <p:cNvPr id="13" name="Image 12" descr="Sans titre 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01" y="1382514"/>
            <a:ext cx="3843524" cy="2806562"/>
          </a:xfrm>
          <a:prstGeom prst="rect">
            <a:avLst/>
          </a:prstGeom>
        </p:spPr>
      </p:pic>
      <p:pic>
        <p:nvPicPr>
          <p:cNvPr id="14" name="Image 13" descr="Sans titre 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01" y="4171520"/>
            <a:ext cx="3706630" cy="23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566"/>
            <a:ext cx="8229600" cy="1143000"/>
          </a:xfrm>
        </p:spPr>
        <p:txBody>
          <a:bodyPr>
            <a:normAutofit/>
          </a:bodyPr>
          <a:lstStyle/>
          <a:p>
            <a:r>
              <a:rPr lang="fr-CA" sz="2800" b="1" dirty="0" smtClean="0"/>
              <a:t>Système opioïde et modulation de la connexion sociale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77649" y="3483407"/>
            <a:ext cx="2832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Inagaki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SCAN </a:t>
            </a:r>
            <a:r>
              <a:rPr lang="fr-FR" sz="2000" dirty="0" smtClean="0">
                <a:latin typeface="Calibri" charset="0"/>
              </a:rPr>
              <a:t>2012)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Image 2" descr="Sans titr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8" y="1098449"/>
            <a:ext cx="2986028" cy="2358125"/>
          </a:xfrm>
          <a:prstGeom prst="rect">
            <a:avLst/>
          </a:prstGeom>
        </p:spPr>
      </p:pic>
      <p:pic>
        <p:nvPicPr>
          <p:cNvPr id="6" name="Image 5" descr="Sans titr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61" y="1268893"/>
            <a:ext cx="2605076" cy="225032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30531" y="3471965"/>
            <a:ext cx="4293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(Johnson and Dunbar </a:t>
            </a:r>
            <a:r>
              <a:rPr lang="fr-FR" sz="2000" i="1" dirty="0" err="1" smtClean="0">
                <a:latin typeface="Calibri" charset="0"/>
              </a:rPr>
              <a:t>Sci</a:t>
            </a:r>
            <a:r>
              <a:rPr lang="fr-FR" sz="2000" i="1" dirty="0" smtClean="0">
                <a:latin typeface="Calibri" charset="0"/>
              </a:rPr>
              <a:t>. </a:t>
            </a:r>
            <a:r>
              <a:rPr lang="fr-FR" sz="2000" i="1" dirty="0" err="1" smtClean="0">
                <a:latin typeface="Calibri" charset="0"/>
              </a:rPr>
              <a:t>Rep</a:t>
            </a:r>
            <a:r>
              <a:rPr lang="fr-FR" sz="2000" i="1" dirty="0" smtClean="0">
                <a:latin typeface="Calibri" charset="0"/>
              </a:rPr>
              <a:t>. </a:t>
            </a:r>
            <a:r>
              <a:rPr lang="fr-FR" sz="2000" dirty="0" smtClean="0">
                <a:latin typeface="Calibri" charset="0"/>
              </a:rPr>
              <a:t>2016)</a:t>
            </a:r>
            <a:endParaRPr lang="fr-FR" sz="2000" dirty="0">
              <a:latin typeface="Calibri" charset="0"/>
            </a:endParaRPr>
          </a:p>
        </p:txBody>
      </p:sp>
      <p:pic>
        <p:nvPicPr>
          <p:cNvPr id="7" name="Image 6" descr="Sans titre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0" y="3984235"/>
            <a:ext cx="4988156" cy="2368351"/>
          </a:xfrm>
          <a:prstGeom prst="rect">
            <a:avLst/>
          </a:prstGeom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83987" y="6366354"/>
            <a:ext cx="5297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Nummenmaa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Hum </a:t>
            </a:r>
            <a:r>
              <a:rPr lang="fr-FR" sz="2000" i="1" dirty="0" err="1" smtClean="0">
                <a:latin typeface="Calibri" charset="0"/>
              </a:rPr>
              <a:t>Brain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i="1" dirty="0" err="1" smtClean="0">
                <a:latin typeface="Calibri" charset="0"/>
              </a:rPr>
              <a:t>Mapping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2015)</a:t>
            </a:r>
            <a:endParaRPr lang="fr-FR" sz="2000" dirty="0">
              <a:latin typeface="Calibri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964649" y="4506234"/>
            <a:ext cx="42935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Corrélation négative </a:t>
            </a:r>
            <a:r>
              <a:rPr lang="fr-FR" sz="2000" dirty="0" smtClean="0">
                <a:latin typeface="Calibri" charset="0"/>
              </a:rPr>
              <a:t>entre</a:t>
            </a:r>
          </a:p>
          <a:p>
            <a:pPr eaLnBrk="1" hangingPunct="1"/>
            <a:r>
              <a:rPr lang="fr-FR" sz="2000" dirty="0">
                <a:latin typeface="Calibri" charset="0"/>
              </a:rPr>
              <a:t>a</a:t>
            </a:r>
            <a:r>
              <a:rPr lang="fr-FR" sz="2000" dirty="0" smtClean="0">
                <a:latin typeface="Calibri" charset="0"/>
              </a:rPr>
              <a:t>ttachement évitant et</a:t>
            </a:r>
          </a:p>
          <a:p>
            <a:pPr eaLnBrk="1" hangingPunct="1"/>
            <a:r>
              <a:rPr lang="fr-FR" sz="2000" dirty="0">
                <a:latin typeface="Calibri" charset="0"/>
              </a:rPr>
              <a:t>r</a:t>
            </a:r>
            <a:r>
              <a:rPr lang="fr-FR" sz="2000" dirty="0" smtClean="0">
                <a:latin typeface="Calibri" charset="0"/>
              </a:rPr>
              <a:t>écepteurs mu</a:t>
            </a:r>
            <a:endParaRPr lang="fr-F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 smtClean="0"/>
              <a:t>Inflammation et réponses sociales: </a:t>
            </a:r>
            <a:br>
              <a:rPr lang="fr-CA" sz="2800" b="1" dirty="0" smtClean="0"/>
            </a:br>
            <a:r>
              <a:rPr lang="fr-CA" sz="2800" b="1" dirty="0" smtClean="0"/>
              <a:t>une relation bidirectionnelle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151380" y="6271779"/>
            <a:ext cx="5632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Eisenberger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err="1" smtClean="0">
                <a:latin typeface="Calibri" charset="0"/>
              </a:rPr>
              <a:t>Neuropsychopharmacol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2017)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Image 2" descr="Sans titr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42" y="1672208"/>
            <a:ext cx="4345729" cy="41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1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48292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Pistes de traitement de la douleur psychologique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489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4296"/>
            <a:ext cx="8229600" cy="1143000"/>
          </a:xfrm>
        </p:spPr>
        <p:txBody>
          <a:bodyPr>
            <a:normAutofit/>
          </a:bodyPr>
          <a:lstStyle/>
          <a:p>
            <a:r>
              <a:rPr lang="fr-CA" sz="2800" b="1" dirty="0" err="1" smtClean="0"/>
              <a:t>Buprénorphine</a:t>
            </a:r>
            <a:r>
              <a:rPr lang="fr-CA" sz="2800" b="1" dirty="0" smtClean="0"/>
              <a:t> (</a:t>
            </a:r>
            <a:r>
              <a:rPr lang="fr-CA" sz="2800" b="1" dirty="0" err="1" smtClean="0"/>
              <a:t>Temgesic</a:t>
            </a:r>
            <a:r>
              <a:rPr lang="fr-CA" sz="2800" b="1" dirty="0" smtClean="0"/>
              <a:t>®)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13252" y="6349013"/>
            <a:ext cx="4147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Yovell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Am J </a:t>
            </a:r>
            <a:r>
              <a:rPr lang="fr-FR" sz="2000" i="1" dirty="0" err="1" smtClean="0">
                <a:latin typeface="Calibri" charset="0"/>
              </a:rPr>
              <a:t>Psychiatry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2016)</a:t>
            </a:r>
            <a:endParaRPr lang="fr-FR" sz="2000" dirty="0">
              <a:latin typeface="Calibri" charset="0"/>
            </a:endParaRPr>
          </a:p>
        </p:txBody>
      </p:sp>
      <p:pic>
        <p:nvPicPr>
          <p:cNvPr id="4" name="Image 3" descr="Sans titre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21" y="1267493"/>
            <a:ext cx="2941935" cy="2818270"/>
          </a:xfrm>
          <a:prstGeom prst="rect">
            <a:avLst/>
          </a:prstGeom>
        </p:spPr>
      </p:pic>
      <p:pic>
        <p:nvPicPr>
          <p:cNvPr id="6" name="Image 5" descr="Sans titre 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3100"/>
            <a:ext cx="3741896" cy="5390012"/>
          </a:xfrm>
          <a:prstGeom prst="rect">
            <a:avLst/>
          </a:prstGeom>
        </p:spPr>
      </p:pic>
      <p:pic>
        <p:nvPicPr>
          <p:cNvPr id="7" name="Image 6" descr="Sans titre 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32" y="4051437"/>
            <a:ext cx="3859168" cy="2300394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38997" y="908649"/>
            <a:ext cx="4147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Dose moyenne = 0.45mg à Semaine 4</a:t>
            </a:r>
            <a:endParaRPr lang="fr-F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1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4296"/>
            <a:ext cx="8229600" cy="1143000"/>
          </a:xfrm>
        </p:spPr>
        <p:txBody>
          <a:bodyPr>
            <a:normAutofit/>
          </a:bodyPr>
          <a:lstStyle/>
          <a:p>
            <a:r>
              <a:rPr lang="fr-CA" sz="2800" b="1" dirty="0" smtClean="0"/>
              <a:t>Paracétamol/</a:t>
            </a:r>
            <a:r>
              <a:rPr lang="fr-CA" sz="2800" b="1" dirty="0" err="1" smtClean="0"/>
              <a:t>acétaminophène</a:t>
            </a:r>
            <a:r>
              <a:rPr lang="fr-CA" sz="2800" b="1" dirty="0" smtClean="0"/>
              <a:t> (</a:t>
            </a:r>
            <a:r>
              <a:rPr lang="fr-CA" sz="2800" b="1" dirty="0" err="1" smtClean="0"/>
              <a:t>Tylenol</a:t>
            </a:r>
            <a:r>
              <a:rPr lang="fr-CA" sz="2800" b="1" dirty="0" smtClean="0"/>
              <a:t>®)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886423" y="6359298"/>
            <a:ext cx="41478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DeWall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err="1" smtClean="0">
                <a:latin typeface="Calibri" charset="0"/>
              </a:rPr>
              <a:t>Psychol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i="1" dirty="0" err="1" smtClean="0">
                <a:latin typeface="Calibri" charset="0"/>
              </a:rPr>
              <a:t>Sci</a:t>
            </a:r>
            <a:r>
              <a:rPr lang="fr-FR" sz="2000" i="1" dirty="0" smtClean="0">
                <a:latin typeface="Calibri" charset="0"/>
              </a:rPr>
              <a:t>  </a:t>
            </a:r>
            <a:r>
              <a:rPr lang="fr-FR" sz="2000" dirty="0" smtClean="0">
                <a:latin typeface="Calibri" charset="0"/>
              </a:rPr>
              <a:t>2010)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Image 2" descr="Sans titr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2" y="1135127"/>
            <a:ext cx="4009212" cy="4103121"/>
          </a:xfrm>
          <a:prstGeom prst="rect">
            <a:avLst/>
          </a:prstGeom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2703" y="5054860"/>
            <a:ext cx="43867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N=62</a:t>
            </a:r>
          </a:p>
          <a:p>
            <a:pPr eaLnBrk="1" hangingPunct="1"/>
            <a:r>
              <a:rPr lang="fr-FR" sz="2000" dirty="0" smtClean="0">
                <a:latin typeface="Calibri" charset="0"/>
              </a:rPr>
              <a:t>2x500mg PARA ou PBO durant 3 semaines</a:t>
            </a:r>
            <a:endParaRPr lang="fr-FR" sz="2000" dirty="0">
              <a:latin typeface="Calibri" charset="0"/>
            </a:endParaRPr>
          </a:p>
        </p:txBody>
      </p:sp>
      <p:pic>
        <p:nvPicPr>
          <p:cNvPr id="10" name="Image 9" descr="Sans titre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74" y="1170401"/>
            <a:ext cx="4357198" cy="3585611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60325" y="5061443"/>
            <a:ext cx="43867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N=25</a:t>
            </a:r>
          </a:p>
          <a:p>
            <a:pPr eaLnBrk="1" hangingPunct="1"/>
            <a:r>
              <a:rPr lang="fr-FR" sz="2000" dirty="0" smtClean="0">
                <a:latin typeface="Calibri" charset="0"/>
              </a:rPr>
              <a:t>2x1000mg </a:t>
            </a:r>
            <a:r>
              <a:rPr lang="fr-FR" sz="2000" dirty="0" smtClean="0">
                <a:latin typeface="Calibri" charset="0"/>
              </a:rPr>
              <a:t>PARA ou PBO durant 3 </a:t>
            </a:r>
          </a:p>
          <a:p>
            <a:pPr eaLnBrk="1" hangingPunct="1"/>
            <a:r>
              <a:rPr lang="fr-FR" sz="2000" dirty="0" smtClean="0">
                <a:latin typeface="Calibri" charset="0"/>
              </a:rPr>
              <a:t>semaines</a:t>
            </a:r>
            <a:endParaRPr lang="fr-F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4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Paracétamol/</a:t>
            </a:r>
            <a:r>
              <a:rPr lang="fr-CA" sz="2800" b="1" dirty="0" err="1"/>
              <a:t>acétaminophène</a:t>
            </a:r>
            <a:r>
              <a:rPr lang="fr-CA" sz="2800" b="1" dirty="0"/>
              <a:t> (</a:t>
            </a:r>
            <a:r>
              <a:rPr lang="fr-CA" sz="2800" b="1" dirty="0" err="1"/>
              <a:t>Tylenol</a:t>
            </a:r>
            <a:r>
              <a:rPr lang="fr-CA" sz="2800" b="1" dirty="0"/>
              <a:t>®)</a:t>
            </a:r>
            <a:r>
              <a:rPr lang="fr-CA" sz="2800" b="1" dirty="0" smtClean="0"/>
              <a:t>: </a:t>
            </a:r>
            <a:br>
              <a:rPr lang="fr-CA" sz="2800" b="1" dirty="0" smtClean="0"/>
            </a:br>
            <a:r>
              <a:rPr lang="fr-CA" sz="2800" b="1" dirty="0" smtClean="0"/>
              <a:t>Un effet sur le traitement de la valeur?</a:t>
            </a:r>
            <a:endParaRPr lang="en-GB" sz="2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554432"/>
            <a:ext cx="8229600" cy="5093322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Réponse à une expérience troublante qui menace le sens des choses (</a:t>
            </a:r>
            <a:r>
              <a:rPr lang="fr-FR" sz="2400" dirty="0" err="1" smtClean="0"/>
              <a:t>Randles</a:t>
            </a:r>
            <a:r>
              <a:rPr lang="fr-FR" sz="2400" dirty="0" smtClean="0"/>
              <a:t> et al. 2013)</a:t>
            </a:r>
          </a:p>
          <a:p>
            <a:pPr lvl="1"/>
            <a:r>
              <a:rPr lang="fr-FR" sz="2000" dirty="0" smtClean="0"/>
              <a:t>Réponses compensatoires moins fortes après 1000mg PARA vs. PBO</a:t>
            </a:r>
          </a:p>
          <a:p>
            <a:r>
              <a:rPr lang="fr-FR" sz="2400" dirty="0" smtClean="0"/>
              <a:t>Dissonance cognitive et aversion à la perte (</a:t>
            </a:r>
            <a:r>
              <a:rPr lang="fr-FR" sz="2400" dirty="0" err="1" smtClean="0"/>
              <a:t>DeWall</a:t>
            </a:r>
            <a:r>
              <a:rPr lang="fr-FR" sz="2400" dirty="0" smtClean="0"/>
              <a:t> et al.2015)</a:t>
            </a:r>
          </a:p>
          <a:p>
            <a:pPr lvl="1"/>
            <a:r>
              <a:rPr lang="fr-FR" sz="2000" dirty="0" smtClean="0"/>
              <a:t>Réduits </a:t>
            </a:r>
            <a:r>
              <a:rPr lang="fr-FR" sz="2000" dirty="0"/>
              <a:t>après 1000mg PARA vs. </a:t>
            </a:r>
            <a:r>
              <a:rPr lang="fr-FR" sz="2000" dirty="0" smtClean="0"/>
              <a:t>PBO</a:t>
            </a:r>
          </a:p>
          <a:p>
            <a:r>
              <a:rPr lang="fr-FR" sz="2400" dirty="0" smtClean="0"/>
              <a:t>Empathie à la douleur physique et sociale (</a:t>
            </a:r>
            <a:r>
              <a:rPr lang="fr-FR" sz="2400" dirty="0" err="1" smtClean="0"/>
              <a:t>Mischkowski</a:t>
            </a:r>
            <a:r>
              <a:rPr lang="fr-FR" sz="2400" dirty="0" smtClean="0"/>
              <a:t> et al. 2016)</a:t>
            </a:r>
          </a:p>
          <a:p>
            <a:pPr lvl="1"/>
            <a:r>
              <a:rPr lang="fr-FR" sz="2000" dirty="0" smtClean="0"/>
              <a:t>Moins d’empathie </a:t>
            </a:r>
            <a:r>
              <a:rPr lang="fr-FR" sz="2000" dirty="0"/>
              <a:t>après 1000mg PARA vs. PBO</a:t>
            </a:r>
          </a:p>
          <a:p>
            <a:r>
              <a:rPr lang="fr-FR" sz="2400" dirty="0" smtClean="0"/>
              <a:t>Stimuli visuels </a:t>
            </a:r>
            <a:r>
              <a:rPr lang="fr-FR" sz="2400" dirty="0" smtClean="0"/>
              <a:t>plaisants et déplaisants (</a:t>
            </a:r>
            <a:r>
              <a:rPr lang="fr-FR" sz="2400" dirty="0" err="1" smtClean="0"/>
              <a:t>Durso</a:t>
            </a:r>
            <a:r>
              <a:rPr lang="fr-FR" sz="2400" dirty="0" smtClean="0"/>
              <a:t> et al. 2015)</a:t>
            </a:r>
          </a:p>
          <a:p>
            <a:pPr lvl="1"/>
            <a:r>
              <a:rPr lang="fr-FR" sz="2000" dirty="0" smtClean="0"/>
              <a:t>Réponses atténuées aux 2 types </a:t>
            </a:r>
            <a:r>
              <a:rPr lang="fr-FR" sz="2000" dirty="0"/>
              <a:t>après 1000mg PARA vs. PBO</a:t>
            </a:r>
          </a:p>
          <a:p>
            <a:r>
              <a:rPr lang="fr-FR" sz="2400" dirty="0" smtClean="0"/>
              <a:t>Potentiels évoqués durant le Go/</a:t>
            </a:r>
            <a:r>
              <a:rPr lang="fr-FR" sz="2400" dirty="0" err="1" smtClean="0"/>
              <a:t>NoGo</a:t>
            </a:r>
            <a:r>
              <a:rPr lang="fr-FR" sz="2400" dirty="0" smtClean="0"/>
              <a:t> (</a:t>
            </a:r>
            <a:r>
              <a:rPr lang="fr-FR" sz="2400" dirty="0" err="1" smtClean="0"/>
              <a:t>Randles</a:t>
            </a:r>
            <a:r>
              <a:rPr lang="fr-FR" sz="2400" dirty="0" smtClean="0"/>
              <a:t> et al. 2016)</a:t>
            </a:r>
          </a:p>
          <a:p>
            <a:pPr lvl="1"/>
            <a:r>
              <a:rPr lang="fr-FR" sz="2000" dirty="0" smtClean="0"/>
              <a:t>Réduction des capacités de monitoring de l’erreur (onde positive)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5992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660"/>
            <a:ext cx="8229600" cy="1143000"/>
          </a:xfrm>
        </p:spPr>
        <p:txBody>
          <a:bodyPr>
            <a:normAutofit/>
          </a:bodyPr>
          <a:lstStyle/>
          <a:p>
            <a:r>
              <a:rPr lang="fr-CA" sz="2800" b="1" dirty="0" smtClean="0"/>
              <a:t>Stimulation cérébrale (</a:t>
            </a:r>
            <a:r>
              <a:rPr lang="fr-CA" sz="2800" b="1" dirty="0" err="1" smtClean="0"/>
              <a:t>tDCS</a:t>
            </a:r>
            <a:r>
              <a:rPr lang="fr-CA" sz="2800" b="1" dirty="0" smtClean="0"/>
              <a:t>) du cortex préfrontal ventral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74170" y="6376231"/>
            <a:ext cx="3312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(Riva et al. </a:t>
            </a:r>
            <a:r>
              <a:rPr lang="fr-FR" sz="2000" i="1" dirty="0" err="1" smtClean="0">
                <a:latin typeface="Calibri" charset="0"/>
              </a:rPr>
              <a:t>Psychol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i="1" dirty="0" err="1" smtClean="0">
                <a:latin typeface="Calibri" charset="0"/>
              </a:rPr>
              <a:t>Sci</a:t>
            </a:r>
            <a:r>
              <a:rPr lang="fr-FR" sz="2000" i="1" dirty="0" smtClean="0">
                <a:latin typeface="Calibri" charset="0"/>
              </a:rPr>
              <a:t>  </a:t>
            </a:r>
            <a:r>
              <a:rPr lang="fr-FR" sz="2000" dirty="0" smtClean="0">
                <a:latin typeface="Calibri" charset="0"/>
              </a:rPr>
              <a:t>2012)</a:t>
            </a:r>
            <a:endParaRPr lang="fr-FR" sz="2000" dirty="0">
              <a:latin typeface="Calibri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2703" y="5211822"/>
            <a:ext cx="85580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N=79 étudiants</a:t>
            </a:r>
          </a:p>
          <a:p>
            <a:pPr eaLnBrk="1" hangingPunct="1"/>
            <a:r>
              <a:rPr lang="fr-FR" sz="2000" dirty="0" smtClean="0">
                <a:latin typeface="Calibri" charset="0"/>
              </a:rPr>
              <a:t>15 minutes de stimulation puis </a:t>
            </a:r>
            <a:r>
              <a:rPr lang="fr-FR" sz="2000" dirty="0" err="1">
                <a:latin typeface="Calibri" charset="0"/>
              </a:rPr>
              <a:t>C</a:t>
            </a:r>
            <a:r>
              <a:rPr lang="fr-FR" sz="2000" dirty="0" err="1" smtClean="0">
                <a:latin typeface="Calibri" charset="0"/>
              </a:rPr>
              <a:t>yberball</a:t>
            </a:r>
            <a:r>
              <a:rPr lang="fr-FR" sz="2000" dirty="0" smtClean="0">
                <a:latin typeface="Calibri" charset="0"/>
              </a:rPr>
              <a:t> Game modifié (5min avant la fin)</a:t>
            </a:r>
          </a:p>
          <a:p>
            <a:pPr eaLnBrk="1" hangingPunct="1"/>
            <a:r>
              <a:rPr lang="fr-FR" sz="2000" dirty="0" smtClean="0">
                <a:latin typeface="Calibri" charset="0"/>
              </a:rPr>
              <a:t>Pas d’effet sur la compréhension de l’inclusion ou exclusion</a:t>
            </a:r>
            <a:endParaRPr lang="fr-FR" sz="2000" dirty="0">
              <a:latin typeface="Calibri" charset="0"/>
            </a:endParaRPr>
          </a:p>
        </p:txBody>
      </p:sp>
      <p:pic>
        <p:nvPicPr>
          <p:cNvPr id="4" name="Image 3" descr="Sans titre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1" y="1308100"/>
            <a:ext cx="8171538" cy="37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 smtClean="0"/>
              <a:t>En conclusion</a:t>
            </a:r>
            <a:endParaRPr lang="en-GB" sz="2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554432"/>
            <a:ext cx="8229600" cy="509332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La douleur psychologique mérite d’être plus étudiée.</a:t>
            </a:r>
          </a:p>
          <a:p>
            <a:endParaRPr lang="fr-FR" sz="2400" dirty="0"/>
          </a:p>
          <a:p>
            <a:r>
              <a:rPr lang="fr-FR" sz="2400" dirty="0" smtClean="0"/>
              <a:t>Elle entretient des liens forts avec la douleur physique.</a:t>
            </a:r>
          </a:p>
          <a:p>
            <a:endParaRPr lang="fr-FR" sz="2400" dirty="0"/>
          </a:p>
          <a:p>
            <a:r>
              <a:rPr lang="fr-FR" sz="2400" dirty="0" smtClean="0"/>
              <a:t>Des traitements possibles émergent mais doivent encore être validés en population clinique.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4765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012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Liens d’intérêt depuis 5 ans </a:t>
            </a:r>
            <a:br>
              <a:rPr lang="fr-FR" sz="2800" b="1" dirty="0" smtClean="0"/>
            </a:br>
            <a:r>
              <a:rPr lang="fr-FR" sz="2800" b="1" dirty="0"/>
              <a:t>(</a:t>
            </a:r>
            <a:r>
              <a:rPr lang="fr-FR" sz="2800" b="1" dirty="0" smtClean="0"/>
              <a:t>au 23 mai 2017)</a:t>
            </a:r>
            <a:endParaRPr lang="fr-FR" sz="2800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62746"/>
              </p:ext>
            </p:extLst>
          </p:nvPr>
        </p:nvGraphicFramePr>
        <p:xfrm>
          <a:off x="457200" y="1188288"/>
          <a:ext cx="822960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021"/>
                <a:gridCol w="1201276"/>
                <a:gridCol w="33783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SOCIÉTÉ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CONVENTION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Essai clinique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Bristol Myers Squibb (Canada)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Projet de recherche (financement)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Servier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Orateur, formation</a:t>
                      </a:r>
                      <a:r>
                        <a:rPr lang="mr-IN" baseline="0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Consultant, </a:t>
                      </a:r>
                      <a:r>
                        <a:rPr lang="fr-FR" dirty="0" err="1" smtClean="0"/>
                        <a:t>board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Repas (&lt;40</a:t>
                      </a:r>
                      <a:r>
                        <a:rPr lang="fr-FR" baseline="0" dirty="0" smtClean="0"/>
                        <a:t> euros)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Otsuka</a:t>
                      </a:r>
                      <a:r>
                        <a:rPr lang="fr-FR" dirty="0" smtClean="0"/>
                        <a:t>, Janssen-</a:t>
                      </a:r>
                      <a:r>
                        <a:rPr lang="fr-FR" dirty="0" err="1" smtClean="0"/>
                        <a:t>Cilag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Congrès, autres services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RÉMUNÉRATION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RELATIONS PERSONNELLES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INTÉRÊTS FINANCIERS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Brevets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89843" y="63770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www.transparence.sante.gouv.fr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4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48292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Mécanismes cérébraux </a:t>
            </a:r>
            <a:br>
              <a:rPr lang="fr-FR" sz="2800" b="1" dirty="0" smtClean="0"/>
            </a:br>
            <a:r>
              <a:rPr lang="fr-FR" sz="2800" b="1" dirty="0" smtClean="0"/>
              <a:t>de la douleur psychologique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6750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35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The </a:t>
            </a:r>
            <a:r>
              <a:rPr lang="fr-FR" sz="2800" b="1" dirty="0" err="1" smtClean="0"/>
              <a:t>cyberball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game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26971" y="6271779"/>
            <a:ext cx="394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Eisenberger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Science</a:t>
            </a:r>
            <a:r>
              <a:rPr lang="fr-FR" sz="2000" dirty="0" smtClean="0">
                <a:latin typeface="Calibri" charset="0"/>
              </a:rPr>
              <a:t> 2003)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Image 2" descr="Sans titr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5" y="1250348"/>
            <a:ext cx="8054271" cy="50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0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Réponse à l’exclusion sociale</a:t>
            </a:r>
            <a:endParaRPr lang="fr-FR" sz="2800" b="1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26971" y="6271779"/>
            <a:ext cx="394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Eisenberger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Science</a:t>
            </a:r>
            <a:r>
              <a:rPr lang="fr-FR" sz="2000" dirty="0" smtClean="0">
                <a:latin typeface="Calibri" charset="0"/>
              </a:rPr>
              <a:t> 2003)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Image 2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1" y="2040025"/>
            <a:ext cx="4931468" cy="2422323"/>
          </a:xfrm>
          <a:prstGeom prst="rect">
            <a:avLst/>
          </a:prstGeom>
        </p:spPr>
      </p:pic>
      <p:pic>
        <p:nvPicPr>
          <p:cNvPr id="6" name="Image 5" descr="Sans tit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97" y="1235727"/>
            <a:ext cx="3487282" cy="4626826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71725" y="4719333"/>
            <a:ext cx="394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N=13 étudiants</a:t>
            </a:r>
            <a:endParaRPr lang="fr-F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1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Meta-analyse du </a:t>
            </a:r>
            <a:r>
              <a:rPr lang="fr-FR" sz="2800" b="1" dirty="0" err="1"/>
              <a:t>C</a:t>
            </a:r>
            <a:r>
              <a:rPr lang="fr-FR" sz="2800" b="1" dirty="0" err="1" smtClean="0"/>
              <a:t>yberball</a:t>
            </a:r>
            <a:r>
              <a:rPr lang="fr-FR" sz="2800" b="1" dirty="0" smtClean="0"/>
              <a:t> Game</a:t>
            </a:r>
            <a:endParaRPr lang="fr-FR" sz="2800" b="1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26971" y="6271779"/>
            <a:ext cx="394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Cacioppo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err="1" smtClean="0">
                <a:latin typeface="Calibri" charset="0"/>
              </a:rPr>
              <a:t>Sci</a:t>
            </a:r>
            <a:r>
              <a:rPr lang="fr-FR" sz="2000" i="1" dirty="0" smtClean="0">
                <a:latin typeface="Calibri" charset="0"/>
              </a:rPr>
              <a:t> Report </a:t>
            </a:r>
            <a:r>
              <a:rPr lang="fr-FR" sz="2000" dirty="0" smtClean="0">
                <a:latin typeface="Calibri" charset="0"/>
              </a:rPr>
              <a:t>2013)</a:t>
            </a:r>
            <a:endParaRPr lang="fr-FR" sz="2000" dirty="0">
              <a:latin typeface="Calibri" charset="0"/>
            </a:endParaRPr>
          </a:p>
        </p:txBody>
      </p:sp>
      <p:pic>
        <p:nvPicPr>
          <p:cNvPr id="7" name="Image 6" descr="Sans tit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" y="2219732"/>
            <a:ext cx="8161683" cy="3695629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369" y="1417638"/>
            <a:ext cx="394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12 études, 244 participants sains</a:t>
            </a:r>
            <a:endParaRPr lang="fr-FR" sz="2000" dirty="0">
              <a:latin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85873"/>
            <a:ext cx="7860208" cy="120140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" y="3845611"/>
            <a:ext cx="7860208" cy="3756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4303726"/>
            <a:ext cx="7860208" cy="375602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7200" y="4749876"/>
            <a:ext cx="7860208" cy="375602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1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7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Revue des études sur la douleur sociale</a:t>
            </a:r>
            <a:endParaRPr lang="fr-FR" sz="2800" b="1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267398" y="6271779"/>
            <a:ext cx="4929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 err="1" smtClean="0">
                <a:latin typeface="Calibri" charset="0"/>
              </a:rPr>
              <a:t>Eisenberger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smtClean="0">
                <a:latin typeface="Calibri" charset="0"/>
              </a:rPr>
              <a:t>Nat </a:t>
            </a:r>
            <a:r>
              <a:rPr lang="fr-FR" sz="2000" i="1" dirty="0" err="1">
                <a:latin typeface="Calibri" charset="0"/>
              </a:rPr>
              <a:t>R</a:t>
            </a:r>
            <a:r>
              <a:rPr lang="fr-FR" sz="2000" i="1" dirty="0" err="1" smtClean="0">
                <a:latin typeface="Calibri" charset="0"/>
              </a:rPr>
              <a:t>ev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i="1" dirty="0" err="1">
                <a:latin typeface="Calibri" charset="0"/>
              </a:rPr>
              <a:t>N</a:t>
            </a:r>
            <a:r>
              <a:rPr lang="fr-FR" sz="2000" i="1" dirty="0" err="1" smtClean="0">
                <a:latin typeface="Calibri" charset="0"/>
              </a:rPr>
              <a:t>eurosci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2012)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Image 2" descr="Sans titr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6" y="1006889"/>
            <a:ext cx="3752613" cy="5526447"/>
          </a:xfrm>
          <a:prstGeom prst="rect">
            <a:avLst/>
          </a:prstGeom>
        </p:spPr>
      </p:pic>
      <p:pic>
        <p:nvPicPr>
          <p:cNvPr id="6" name="Image 5" descr="Sans tit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34" y="1743798"/>
            <a:ext cx="4785491" cy="3668230"/>
          </a:xfrm>
          <a:prstGeom prst="rect">
            <a:avLst/>
          </a:prstGeom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267398" y="5497382"/>
            <a:ext cx="4929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Corrélation détresse ressentie</a:t>
            </a:r>
            <a:endParaRPr lang="fr-F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0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33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err="1" smtClean="0"/>
              <a:t>Neuroanatomie</a:t>
            </a:r>
            <a:r>
              <a:rPr lang="fr-FR" sz="2800" b="1" dirty="0" smtClean="0"/>
              <a:t> de la douleur psychologique chez les patients déprimés</a:t>
            </a:r>
            <a:endParaRPr lang="fr-FR" sz="2800" b="1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420785" y="6387806"/>
            <a:ext cx="5697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(Van </a:t>
            </a:r>
            <a:r>
              <a:rPr lang="fr-FR" sz="2000" dirty="0" err="1" smtClean="0">
                <a:latin typeface="Calibri" charset="0"/>
              </a:rPr>
              <a:t>Heeringen</a:t>
            </a:r>
            <a:r>
              <a:rPr lang="fr-FR" sz="2000" dirty="0" smtClean="0">
                <a:latin typeface="Calibri" charset="0"/>
              </a:rPr>
              <a:t> et al. </a:t>
            </a:r>
            <a:r>
              <a:rPr lang="fr-FR" sz="2000" i="1" dirty="0" err="1" smtClean="0">
                <a:latin typeface="Calibri" charset="0"/>
              </a:rPr>
              <a:t>Psych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i="1" dirty="0" err="1" smtClean="0">
                <a:latin typeface="Calibri" charset="0"/>
              </a:rPr>
              <a:t>Res</a:t>
            </a:r>
            <a:r>
              <a:rPr lang="fr-FR" sz="2000" i="1" dirty="0" smtClean="0">
                <a:latin typeface="Calibri" charset="0"/>
              </a:rPr>
              <a:t>: </a:t>
            </a:r>
            <a:r>
              <a:rPr lang="fr-FR" sz="2000" i="1" dirty="0" err="1" smtClean="0">
                <a:latin typeface="Calibri" charset="0"/>
              </a:rPr>
              <a:t>Neuroimaging</a:t>
            </a:r>
            <a:r>
              <a:rPr lang="fr-FR" sz="2000" i="1" dirty="0" smtClean="0">
                <a:latin typeface="Calibri" charset="0"/>
              </a:rPr>
              <a:t> </a:t>
            </a:r>
            <a:r>
              <a:rPr lang="fr-FR" sz="2000" dirty="0" smtClean="0">
                <a:latin typeface="Calibri" charset="0"/>
              </a:rPr>
              <a:t>2010)</a:t>
            </a:r>
            <a:endParaRPr lang="fr-FR" sz="2000" dirty="0">
              <a:latin typeface="Calibri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63993" y="5433633"/>
            <a:ext cx="4929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smtClean="0">
                <a:latin typeface="Calibri" charset="0"/>
              </a:rPr>
              <a:t>N=39 patients déprimés</a:t>
            </a:r>
          </a:p>
          <a:p>
            <a:pPr eaLnBrk="1" hangingPunct="1"/>
            <a:r>
              <a:rPr lang="fr-FR" sz="2000" dirty="0" err="1">
                <a:latin typeface="Calibri" charset="0"/>
              </a:rPr>
              <a:t>Orbach</a:t>
            </a:r>
            <a:r>
              <a:rPr lang="fr-FR" sz="2000" dirty="0">
                <a:latin typeface="Calibri" charset="0"/>
              </a:rPr>
              <a:t> &amp; </a:t>
            </a:r>
            <a:r>
              <a:rPr lang="fr-FR" sz="2000" dirty="0" err="1">
                <a:latin typeface="Calibri" charset="0"/>
              </a:rPr>
              <a:t>Mikulincer</a:t>
            </a:r>
            <a:r>
              <a:rPr lang="fr-FR" sz="2000" dirty="0">
                <a:latin typeface="Calibri" charset="0"/>
              </a:rPr>
              <a:t> Mental Pain </a:t>
            </a:r>
            <a:r>
              <a:rPr lang="fr-FR" sz="2000" dirty="0" err="1">
                <a:latin typeface="Calibri" charset="0"/>
              </a:rPr>
              <a:t>Scale</a:t>
            </a:r>
            <a:r>
              <a:rPr lang="fr-FR" sz="2000" dirty="0">
                <a:latin typeface="Calibri" charset="0"/>
              </a:rPr>
              <a:t> </a:t>
            </a:r>
          </a:p>
        </p:txBody>
      </p:sp>
      <p:pic>
        <p:nvPicPr>
          <p:cNvPr id="5" name="Image 4" descr="Sans tit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3" y="1163909"/>
            <a:ext cx="7127571" cy="42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Corrélats anatomiques et biochimiques de la douleur mentale dans la dépression majeure</a:t>
            </a:r>
            <a:endParaRPr lang="fr-FR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6" name="Image 2" descr="Figure1_ver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9642"/>
            <a:ext cx="4165053" cy="325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15"/>
          <p:cNvSpPr txBox="1">
            <a:spLocks noChangeArrowheads="1"/>
          </p:cNvSpPr>
          <p:nvPr/>
        </p:nvSpPr>
        <p:spPr bwMode="auto">
          <a:xfrm>
            <a:off x="501650" y="6358447"/>
            <a:ext cx="3342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fr-FR" sz="2000" dirty="0" err="1">
                <a:solidFill>
                  <a:srgbClr val="000000"/>
                </a:solidFill>
                <a:latin typeface="Calibri" charset="0"/>
              </a:rPr>
              <a:t>Jollant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, et al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fr-FR" sz="2000" i="1" dirty="0" smtClean="0">
                <a:solidFill>
                  <a:srgbClr val="000000"/>
                </a:solidFill>
                <a:latin typeface="Calibri" charset="0"/>
              </a:rPr>
              <a:t>PNPBP</a:t>
            </a:r>
            <a:r>
              <a:rPr lang="fr-FR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2017)</a:t>
            </a:r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4932363" y="3644900"/>
            <a:ext cx="421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Douleur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mentale</a:t>
            </a:r>
            <a:r>
              <a:rPr lang="en-US" dirty="0" smtClean="0">
                <a:solidFill>
                  <a:srgbClr val="000000"/>
                </a:solidFill>
              </a:rPr>
              <a:t> et NAA</a:t>
            </a:r>
            <a:r>
              <a:rPr lang="en-US" dirty="0">
                <a:solidFill>
                  <a:srgbClr val="000000"/>
                </a:solidFill>
              </a:rPr>
              <a:t>; r=-0.47, p&lt;10</a:t>
            </a:r>
            <a:r>
              <a:rPr lang="en-US" baseline="30000" dirty="0">
                <a:solidFill>
                  <a:srgbClr val="000000"/>
                </a:solidFill>
              </a:rPr>
              <a:t>-3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4715642" y="6251575"/>
            <a:ext cx="412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Idées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suicidaires</a:t>
            </a:r>
            <a:r>
              <a:rPr lang="en-US" dirty="0" smtClean="0">
                <a:solidFill>
                  <a:srgbClr val="000000"/>
                </a:solidFill>
              </a:rPr>
              <a:t> et choline</a:t>
            </a:r>
            <a:r>
              <a:rPr lang="en-US" dirty="0">
                <a:solidFill>
                  <a:srgbClr val="000000"/>
                </a:solidFill>
              </a:rPr>
              <a:t>; r=0.53, p&lt;10</a:t>
            </a:r>
            <a:r>
              <a:rPr lang="en-US" baseline="30000" dirty="0">
                <a:solidFill>
                  <a:srgbClr val="000000"/>
                </a:solidFill>
              </a:rPr>
              <a:t>-3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2710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630363"/>
            <a:ext cx="29178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Imag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014788"/>
            <a:ext cx="31051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4005" y="5025856"/>
            <a:ext cx="4428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N=25 patients; 33 </a:t>
            </a:r>
            <a:r>
              <a:rPr lang="en-US" dirty="0" err="1" smtClean="0">
                <a:solidFill>
                  <a:srgbClr val="000000"/>
                </a:solidFill>
              </a:rPr>
              <a:t>sujets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sains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Douleur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mentale</a:t>
            </a:r>
            <a:r>
              <a:rPr lang="en-US" dirty="0" smtClean="0">
                <a:solidFill>
                  <a:srgbClr val="000000"/>
                </a:solidFill>
              </a:rPr>
              <a:t> et IDS; 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=0.61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p&lt;10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</a:p>
          <a:p>
            <a:r>
              <a:rPr lang="en-US" dirty="0" err="1">
                <a:solidFill>
                  <a:srgbClr val="000000"/>
                </a:solidFill>
              </a:rPr>
              <a:t>Douleur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mentale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et </a:t>
            </a:r>
            <a:r>
              <a:rPr lang="fr-FR" dirty="0" err="1" smtClean="0">
                <a:solidFill>
                  <a:srgbClr val="000000"/>
                </a:solidFill>
              </a:rPr>
              <a:t>Stroop</a:t>
            </a:r>
            <a:r>
              <a:rPr lang="fr-FR" dirty="0" smtClean="0">
                <a:solidFill>
                  <a:srgbClr val="000000"/>
                </a:solidFill>
              </a:rPr>
              <a:t>; r=0.43, p=0.001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638</Words>
  <Application>Microsoft Macintosh PowerPoint</Application>
  <PresentationFormat>Présentation à l'écran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La douleur psychologique Mécanismes et pistes de traitement</vt:lpstr>
      <vt:lpstr>Liens d’intérêt depuis 5 ans  (au 23 mai 2017)</vt:lpstr>
      <vt:lpstr>Mécanismes cérébraux  de la douleur psychologique</vt:lpstr>
      <vt:lpstr>The cyberball game</vt:lpstr>
      <vt:lpstr>Réponse à l’exclusion sociale</vt:lpstr>
      <vt:lpstr>Meta-analyse du Cyberball Game</vt:lpstr>
      <vt:lpstr>Revue des études sur la douleur sociale</vt:lpstr>
      <vt:lpstr>Neuroanatomie de la douleur psychologique chez les patients déprimés</vt:lpstr>
      <vt:lpstr>Corrélats anatomiques et biochimiques de la douleur mentale dans la dépression majeure</vt:lpstr>
      <vt:lpstr>Douleur physique – Douleur psychique: Des mécanismes communs?</vt:lpstr>
      <vt:lpstr>Système opioïde et modulation de la connexion sociale</vt:lpstr>
      <vt:lpstr>Inflammation et réponses sociales:  une relation bidirectionnelle</vt:lpstr>
      <vt:lpstr>Pistes de traitement de la douleur psychologique</vt:lpstr>
      <vt:lpstr>Buprénorphine (Temgesic®)</vt:lpstr>
      <vt:lpstr>Paracétamol/acétaminophène (Tylenol®)</vt:lpstr>
      <vt:lpstr>Paracétamol/acétaminophène (Tylenol®):  Un effet sur le traitement de la valeur?</vt:lpstr>
      <vt:lpstr>Stimulation cérébrale (tDCS) du cortex préfrontal ventral</vt:lpstr>
      <vt:lpstr>En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suicidal brain</dc:title>
  <dc:creator>FJ</dc:creator>
  <cp:lastModifiedBy>FJ</cp:lastModifiedBy>
  <cp:revision>312</cp:revision>
  <dcterms:created xsi:type="dcterms:W3CDTF">2017-01-09T13:25:11Z</dcterms:created>
  <dcterms:modified xsi:type="dcterms:W3CDTF">2017-05-26T12:20:28Z</dcterms:modified>
</cp:coreProperties>
</file>